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47"/>
  </p:notesMasterIdLst>
  <p:sldIdLst>
    <p:sldId id="270" r:id="rId2"/>
    <p:sldId id="291" r:id="rId3"/>
    <p:sldId id="296" r:id="rId4"/>
    <p:sldId id="528" r:id="rId5"/>
    <p:sldId id="297" r:id="rId6"/>
    <p:sldId id="529" r:id="rId7"/>
    <p:sldId id="293" r:id="rId8"/>
    <p:sldId id="418" r:id="rId9"/>
    <p:sldId id="527" r:id="rId10"/>
    <p:sldId id="534" r:id="rId11"/>
    <p:sldId id="530" r:id="rId12"/>
    <p:sldId id="531" r:id="rId13"/>
    <p:sldId id="532" r:id="rId14"/>
    <p:sldId id="533" r:id="rId15"/>
    <p:sldId id="535" r:id="rId16"/>
    <p:sldId id="537" r:id="rId17"/>
    <p:sldId id="536" r:id="rId18"/>
    <p:sldId id="538" r:id="rId19"/>
    <p:sldId id="539" r:id="rId20"/>
    <p:sldId id="540" r:id="rId21"/>
    <p:sldId id="542" r:id="rId22"/>
    <p:sldId id="419" r:id="rId23"/>
    <p:sldId id="290" r:id="rId24"/>
    <p:sldId id="544" r:id="rId25"/>
    <p:sldId id="295" r:id="rId26"/>
    <p:sldId id="546" r:id="rId27"/>
    <p:sldId id="547" r:id="rId28"/>
    <p:sldId id="298" r:id="rId29"/>
    <p:sldId id="299" r:id="rId30"/>
    <p:sldId id="301" r:id="rId31"/>
    <p:sldId id="302" r:id="rId32"/>
    <p:sldId id="303" r:id="rId33"/>
    <p:sldId id="304" r:id="rId34"/>
    <p:sldId id="305" r:id="rId35"/>
    <p:sldId id="306" r:id="rId36"/>
    <p:sldId id="548" r:id="rId37"/>
    <p:sldId id="549" r:id="rId38"/>
    <p:sldId id="550" r:id="rId39"/>
    <p:sldId id="543" r:id="rId40"/>
    <p:sldId id="553" r:id="rId41"/>
    <p:sldId id="551" r:id="rId42"/>
    <p:sldId id="334" r:id="rId43"/>
    <p:sldId id="336" r:id="rId44"/>
    <p:sldId id="552" r:id="rId45"/>
    <p:sldId id="413" r:id="rId46"/>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8482" autoAdjust="0"/>
  </p:normalViewPr>
  <p:slideViewPr>
    <p:cSldViewPr>
      <p:cViewPr>
        <p:scale>
          <a:sx n="123" d="100"/>
          <a:sy n="123" d="100"/>
        </p:scale>
        <p:origin x="144"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2/4/21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27</a:t>
            </a:fld>
            <a:endParaRPr lang="en-US" dirty="0"/>
          </a:p>
        </p:txBody>
      </p:sp>
    </p:spTree>
    <p:extLst>
      <p:ext uri="{BB962C8B-B14F-4D97-AF65-F5344CB8AC3E}">
        <p14:creationId xmlns:p14="http://schemas.microsoft.com/office/powerpoint/2010/main" val="848782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32</a:t>
            </a:fld>
            <a:endParaRPr lang="en-US" dirty="0"/>
          </a:p>
        </p:txBody>
      </p:sp>
    </p:spTree>
    <p:extLst>
      <p:ext uri="{BB962C8B-B14F-4D97-AF65-F5344CB8AC3E}">
        <p14:creationId xmlns:p14="http://schemas.microsoft.com/office/powerpoint/2010/main" val="2463380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r-bloggers.com/wilcoxon-mann-whitney-rank-sum-test-or-test-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https://www.r-bloggers.com/wilcoxon-mann-whitney-rank-sum-test-or-test-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81.png"/><Relationship Id="rId1" Type="http://schemas.openxmlformats.org/officeDocument/2006/relationships/slideLayout" Target="../slideLayouts/slideLayout2.xml"/><Relationship Id="rId5" Type="http://schemas.openxmlformats.org/officeDocument/2006/relationships/image" Target="../media/image600.png"/><Relationship Id="rId4" Type="http://schemas.openxmlformats.org/officeDocument/2006/relationships/image" Target="../media/image59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umentation.sas.com/?cdcId=pgmsascdc&amp;cdcVersion=9.4_3.5&amp;docsetId=procstat&amp;docsetTarget=procstat_univariate_details17.htm&amp;locale=en" TargetMode="External"/><Relationship Id="rId2" Type="http://schemas.openxmlformats.org/officeDocument/2006/relationships/hyperlink" Target="https://stat-methods.com/home/wilcoxon-signed-rank-sa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bloggers.com/wilcoxon-mann-whitney-rank-sum-test-or-test-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5</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5CC1-17A8-144D-BB4D-794B04E87DD3}"/>
              </a:ext>
            </a:extLst>
          </p:cNvPr>
          <p:cNvSpPr>
            <a:spLocks noGrp="1"/>
          </p:cNvSpPr>
          <p:nvPr>
            <p:ph type="title"/>
          </p:nvPr>
        </p:nvSpPr>
        <p:spPr/>
        <p:txBody>
          <a:bodyPr/>
          <a:lstStyle/>
          <a:p>
            <a:r>
              <a:rPr lang="en-US" dirty="0"/>
              <a:t>Ecology: Wildfires!</a:t>
            </a:r>
          </a:p>
        </p:txBody>
      </p:sp>
      <p:sp>
        <p:nvSpPr>
          <p:cNvPr id="3" name="Content Placeholder 2">
            <a:extLst>
              <a:ext uri="{FF2B5EF4-FFF2-40B4-BE49-F238E27FC236}">
                <a16:creationId xmlns:a16="http://schemas.microsoft.com/office/drawing/2014/main" id="{9EBDA57C-0EE1-6348-A2FD-671FDCFD73D9}"/>
              </a:ext>
            </a:extLst>
          </p:cNvPr>
          <p:cNvSpPr>
            <a:spLocks noGrp="1"/>
          </p:cNvSpPr>
          <p:nvPr>
            <p:ph idx="1"/>
          </p:nvPr>
        </p:nvSpPr>
        <p:spPr>
          <a:xfrm>
            <a:off x="381000" y="1600203"/>
            <a:ext cx="11430000" cy="4525963"/>
          </a:xfrm>
        </p:spPr>
        <p:txBody>
          <a:bodyPr/>
          <a:lstStyle/>
          <a:p>
            <a:pPr lvl="0"/>
            <a:r>
              <a:rPr lang="en-US" sz="1800" dirty="0"/>
              <a:t>When wildfires ravage forests, the timber industry argues that logging </a:t>
            </a:r>
            <a:r>
              <a:rPr lang="en-US" sz="1800" b="1" dirty="0"/>
              <a:t>(actual logging of trees … not the mathematical log!)</a:t>
            </a:r>
            <a:r>
              <a:rPr lang="en-US" sz="1800" dirty="0"/>
              <a:t> the burned trees enhances forest recovery; the EPA argues the opposite. The 2002 Biscuit Fire in southwest Oregon provided a test case.  Researchers selected 16 fire-affected plots in 2004, before any logging was done and counted tree seedlings along a randomly located transect pattern in each plot.  They returned in 2005, after nine of the plots had been logged, and counted the tree seedlings along the same transects.  The percent of seedlings lost from 2004 to 2005 is recorded in the file </a:t>
            </a:r>
            <a:r>
              <a:rPr lang="en-US" sz="1800" b="1" i="1" dirty="0" err="1"/>
              <a:t>logging.csv</a:t>
            </a:r>
            <a:r>
              <a:rPr lang="en-US" sz="1800" dirty="0"/>
              <a:t> for logged (L) and unlogged (U) plots:</a:t>
            </a:r>
          </a:p>
          <a:p>
            <a:r>
              <a:rPr lang="en-US" sz="1800" dirty="0"/>
              <a:t>Test the EPA’s assertion (and thus the opposite of the logging industries assertion) that logging </a:t>
            </a:r>
            <a:r>
              <a:rPr lang="en-US" sz="1800" b="1" dirty="0"/>
              <a:t>(again…. not the mathematical log! :)</a:t>
            </a:r>
            <a:r>
              <a:rPr lang="en-US" sz="1800" dirty="0"/>
              <a:t> actually increases the percentage of seedlings lost from 2004 to 2005.  </a:t>
            </a:r>
          </a:p>
          <a:p>
            <a:pPr lvl="1"/>
            <a:r>
              <a:rPr lang="en-US" sz="1600" dirty="0"/>
              <a:t>Perform a complete analysis using a rank sum test in SAS. (Logging data).</a:t>
            </a:r>
          </a:p>
          <a:p>
            <a:endParaRPr lang="en-US" sz="1800" dirty="0"/>
          </a:p>
        </p:txBody>
      </p:sp>
    </p:spTree>
    <p:extLst>
      <p:ext uri="{BB962C8B-B14F-4D97-AF65-F5344CB8AC3E}">
        <p14:creationId xmlns:p14="http://schemas.microsoft.com/office/powerpoint/2010/main" val="158458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E806-5CB6-9C48-9D8F-0ACD517EE298}"/>
              </a:ext>
            </a:extLst>
          </p:cNvPr>
          <p:cNvSpPr>
            <a:spLocks noGrp="1"/>
          </p:cNvSpPr>
          <p:nvPr>
            <p:ph type="title"/>
          </p:nvPr>
        </p:nvSpPr>
        <p:spPr/>
        <p:txBody>
          <a:bodyPr/>
          <a:lstStyle/>
          <a:p>
            <a:r>
              <a:rPr lang="en-US" dirty="0"/>
              <a:t>State the Problem</a:t>
            </a:r>
          </a:p>
        </p:txBody>
      </p:sp>
      <p:sp>
        <p:nvSpPr>
          <p:cNvPr id="3" name="Content Placeholder 2">
            <a:extLst>
              <a:ext uri="{FF2B5EF4-FFF2-40B4-BE49-F238E27FC236}">
                <a16:creationId xmlns:a16="http://schemas.microsoft.com/office/drawing/2014/main" id="{1AB776B5-2B02-3743-A776-70BA66AA5138}"/>
              </a:ext>
            </a:extLst>
          </p:cNvPr>
          <p:cNvSpPr>
            <a:spLocks noGrp="1"/>
          </p:cNvSpPr>
          <p:nvPr>
            <p:ph idx="1"/>
          </p:nvPr>
        </p:nvSpPr>
        <p:spPr/>
        <p:txBody>
          <a:bodyPr/>
          <a:lstStyle/>
          <a:p>
            <a:pPr marL="0" indent="0">
              <a:buNone/>
            </a:pPr>
            <a:r>
              <a:rPr lang="en-US" b="1" dirty="0"/>
              <a:t>Problem: </a:t>
            </a:r>
          </a:p>
          <a:p>
            <a:pPr marL="0" indent="0">
              <a:buNone/>
            </a:pPr>
            <a:r>
              <a:rPr lang="en-US" dirty="0"/>
              <a:t>Test the EPA’s assertion (and thus the opposite of the logging industry’s assertion) that logging actually increases the percentage of seedlings lost from 2004 to 2005.</a:t>
            </a:r>
          </a:p>
          <a:p>
            <a:pPr marL="0" indent="0">
              <a:buNone/>
            </a:pPr>
            <a:endParaRPr lang="en-US" dirty="0"/>
          </a:p>
        </p:txBody>
      </p:sp>
    </p:spTree>
    <p:extLst>
      <p:ext uri="{BB962C8B-B14F-4D97-AF65-F5344CB8AC3E}">
        <p14:creationId xmlns:p14="http://schemas.microsoft.com/office/powerpoint/2010/main" val="123380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980D-1E63-8947-8F8C-494895CB051F}"/>
              </a:ext>
            </a:extLst>
          </p:cNvPr>
          <p:cNvSpPr>
            <a:spLocks noGrp="1"/>
          </p:cNvSpPr>
          <p:nvPr>
            <p:ph type="title"/>
          </p:nvPr>
        </p:nvSpPr>
        <p:spPr/>
        <p:txBody>
          <a:bodyPr/>
          <a:lstStyle/>
          <a:p>
            <a:r>
              <a:rPr lang="en-US" dirty="0"/>
              <a:t>Assumptions of the Rank Sum Test</a:t>
            </a:r>
          </a:p>
        </p:txBody>
      </p:sp>
      <p:sp>
        <p:nvSpPr>
          <p:cNvPr id="3" name="Content Placeholder 2">
            <a:extLst>
              <a:ext uri="{FF2B5EF4-FFF2-40B4-BE49-F238E27FC236}">
                <a16:creationId xmlns:a16="http://schemas.microsoft.com/office/drawing/2014/main" id="{B3F75A4F-B286-0341-A28E-AC604BD9F27A}"/>
              </a:ext>
            </a:extLst>
          </p:cNvPr>
          <p:cNvSpPr>
            <a:spLocks noGrp="1"/>
          </p:cNvSpPr>
          <p:nvPr>
            <p:ph idx="1"/>
          </p:nvPr>
        </p:nvSpPr>
        <p:spPr/>
        <p:txBody>
          <a:bodyPr/>
          <a:lstStyle/>
          <a:p>
            <a:pPr marL="0" indent="0">
              <a:buNone/>
            </a:pPr>
            <a:r>
              <a:rPr lang="en-US" b="1" dirty="0"/>
              <a:t>Assumptions: </a:t>
            </a:r>
          </a:p>
          <a:p>
            <a:pPr marL="0" indent="0">
              <a:buNone/>
            </a:pPr>
            <a:r>
              <a:rPr lang="en-US" dirty="0"/>
              <a:t>The data are ordinal as they are percentages of seedlings. </a:t>
            </a:r>
          </a:p>
          <a:p>
            <a:pPr marL="0" indent="0">
              <a:buNone/>
            </a:pPr>
            <a:r>
              <a:rPr lang="en-US" dirty="0"/>
              <a:t>We will assume the observations are independent, although significant spatial correlation may be present. </a:t>
            </a:r>
          </a:p>
          <a:p>
            <a:pPr marL="0" indent="0">
              <a:buNone/>
            </a:pPr>
            <a:r>
              <a:rPr lang="en-US" dirty="0"/>
              <a:t>You may also have assumed that the distributions were the same, except for location.</a:t>
            </a:r>
          </a:p>
          <a:p>
            <a:endParaRPr lang="en-US" dirty="0"/>
          </a:p>
        </p:txBody>
      </p:sp>
    </p:spTree>
    <p:extLst>
      <p:ext uri="{BB962C8B-B14F-4D97-AF65-F5344CB8AC3E}">
        <p14:creationId xmlns:p14="http://schemas.microsoft.com/office/powerpoint/2010/main" val="294595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448E-3ED5-4947-A972-5B415E17DAAD}"/>
              </a:ext>
            </a:extLst>
          </p:cNvPr>
          <p:cNvSpPr>
            <a:spLocks noGrp="1"/>
          </p:cNvSpPr>
          <p:nvPr>
            <p:ph type="title"/>
          </p:nvPr>
        </p:nvSpPr>
        <p:spPr/>
        <p:txBody>
          <a:bodyPr/>
          <a:lstStyle/>
          <a:p>
            <a:r>
              <a:rPr lang="en-US" dirty="0"/>
              <a:t>6 Step Rank Sum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6B92C-6C89-A744-BF2A-100DBBD70555}"/>
                  </a:ext>
                </a:extLst>
              </p:cNvPr>
              <p:cNvSpPr>
                <a:spLocks noGrp="1"/>
              </p:cNvSpPr>
              <p:nvPr>
                <p:ph idx="1"/>
              </p:nvPr>
            </p:nvSpPr>
            <p:spPr>
              <a:xfrm>
                <a:off x="152400" y="1371600"/>
                <a:ext cx="8153400" cy="4525963"/>
              </a:xfrm>
            </p:spPr>
            <p:txBody>
              <a:bodyPr/>
              <a:lstStyle/>
              <a:p>
                <a:r>
                  <a:rPr lang="en-US" sz="1600" b="1" dirty="0"/>
                  <a:t>Step 1 - Hypotheses:</a:t>
                </a:r>
                <a:endParaRPr lang="en-US" sz="1600" dirty="0"/>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𝑯</m:t>
                        </m:r>
                      </m:e>
                      <m:sub>
                        <m:r>
                          <a:rPr lang="en-US" sz="1600" b="1" i="1">
                            <a:latin typeface="Cambria Math" panose="02040503050406030204" pitchFamily="18" charset="0"/>
                          </a:rPr>
                          <m:t>𝒐</m:t>
                        </m:r>
                      </m:sub>
                    </m:sSub>
                    <m:r>
                      <a:rPr lang="en-US" sz="1600" i="1">
                        <a:latin typeface="Cambria Math" panose="02040503050406030204" pitchFamily="18" charset="0"/>
                      </a:rPr>
                      <m:t>:</m:t>
                    </m:r>
                  </m:oMath>
                </a14:m>
                <a:r>
                  <a:rPr lang="en-US" sz="1600" b="1" dirty="0"/>
                  <a:t> The distribution of the percent of lost seedlings in the logged plots is equal to that of the unlogged plots.</a:t>
                </a:r>
                <a:br>
                  <a:rPr lang="en-US" sz="1600" dirty="0"/>
                </a:b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𝑯</m:t>
                        </m:r>
                      </m:e>
                      <m:sub>
                        <m:r>
                          <a:rPr lang="en-US" sz="1600" b="1" i="1">
                            <a:latin typeface="Cambria Math" panose="02040503050406030204" pitchFamily="18" charset="0"/>
                          </a:rPr>
                          <m:t>𝒂</m:t>
                        </m:r>
                      </m:sub>
                    </m:sSub>
                    <m:r>
                      <a:rPr lang="en-US" sz="1600" i="1">
                        <a:latin typeface="Cambria Math" panose="02040503050406030204" pitchFamily="18" charset="0"/>
                      </a:rPr>
                      <m:t>:</m:t>
                    </m:r>
                  </m:oMath>
                </a14:m>
                <a:r>
                  <a:rPr lang="en-US" sz="1600" b="1" dirty="0"/>
                  <a:t> The distribution of the percent of lost seedlings in the logged plots is more than that of the unlogged plots.</a:t>
                </a:r>
                <a:endParaRPr lang="en-US" sz="1600" dirty="0"/>
              </a:p>
              <a:p>
                <a:r>
                  <a:rPr lang="en-US" sz="1600" i="1" dirty="0"/>
                  <a:t>Note: you may also state the hypotheses in terms of medians.</a:t>
                </a:r>
                <a:endParaRPr lang="en-US" sz="1600" dirty="0"/>
              </a:p>
              <a:p>
                <a:r>
                  <a:rPr lang="en-US" sz="1600" b="1" dirty="0"/>
                  <a:t>Step 2 - Identification of Critical Value: critical value for Normal approximation (you may leave this out if you used “Exact” p-values) </a:t>
                </a:r>
                <a14:m>
                  <m:oMath xmlns:m="http://schemas.openxmlformats.org/officeDocument/2006/math">
                    <m:r>
                      <a:rPr lang="en-US" sz="1600" i="1">
                        <a:latin typeface="Cambria Math" panose="02040503050406030204" pitchFamily="18" charset="0"/>
                      </a:rPr>
                      <m:t>−1.645</m:t>
                    </m:r>
                  </m:oMath>
                </a14:m>
                <a:r>
                  <a:rPr lang="en-US" sz="1600" b="1" dirty="0"/>
                  <a:t> (1-sided, </a:t>
                </a:r>
                <a14:m>
                  <m:oMath xmlns:m="http://schemas.openxmlformats.org/officeDocument/2006/math">
                    <m:r>
                      <a:rPr lang="en-US" sz="1600" i="1">
                        <a:latin typeface="Cambria Math" panose="02040503050406030204" pitchFamily="18" charset="0"/>
                      </a:rPr>
                      <m:t>𝛼</m:t>
                    </m:r>
                    <m:r>
                      <a:rPr lang="en-US" sz="1600" i="1">
                        <a:latin typeface="Cambria Math" panose="02040503050406030204" pitchFamily="18" charset="0"/>
                      </a:rPr>
                      <m:t>=0.05</m:t>
                    </m:r>
                  </m:oMath>
                </a14:m>
                <a:r>
                  <a:rPr lang="en-US" sz="1600" b="1" dirty="0"/>
                  <a:t>)</a:t>
                </a:r>
                <a:endParaRPr lang="en-US" sz="1600" dirty="0"/>
              </a:p>
              <a:p>
                <a:r>
                  <a:rPr lang="en-US" sz="1600" b="1" dirty="0"/>
                  <a:t>Step 3 - Value of Test Statistic: </a:t>
                </a:r>
                <a14:m>
                  <m:oMath xmlns:m="http://schemas.openxmlformats.org/officeDocument/2006/math">
                    <m:r>
                      <a:rPr lang="en-US" sz="1600" i="1">
                        <a:latin typeface="Cambria Math" panose="02040503050406030204" pitchFamily="18" charset="0"/>
                      </a:rPr>
                      <m:t>𝑧</m:t>
                    </m:r>
                    <m:r>
                      <a:rPr lang="en-US" sz="1600" i="1">
                        <a:latin typeface="Cambria Math" panose="02040503050406030204" pitchFamily="18" charset="0"/>
                      </a:rPr>
                      <m:t>=−2.4346</m:t>
                    </m:r>
                  </m:oMath>
                </a14:m>
                <a:endParaRPr lang="en-US" sz="1600" dirty="0"/>
              </a:p>
              <a:p>
                <a:r>
                  <a:rPr lang="en-US" sz="1600" b="1" dirty="0"/>
                  <a:t>Step 4 - Give p-value: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=0.0075</m:t>
                    </m:r>
                  </m:oMath>
                </a14:m>
                <a:r>
                  <a:rPr lang="en-US" sz="1600" b="1" dirty="0"/>
                  <a:t> (1-sided)</a:t>
                </a:r>
                <a:endParaRPr lang="en-US" sz="1600" dirty="0"/>
              </a:p>
              <a:p>
                <a:r>
                  <a:rPr lang="en-US" sz="1600" b="1" dirty="0"/>
                  <a:t>Step 5 – Decision: Reject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𝑜</m:t>
                        </m:r>
                      </m:sub>
                    </m:sSub>
                  </m:oMath>
                </a14:m>
                <a:r>
                  <a:rPr lang="en-US" sz="1600" b="1" dirty="0"/>
                  <a:t> (assuming </a:t>
                </a:r>
                <a14:m>
                  <m:oMath xmlns:m="http://schemas.openxmlformats.org/officeDocument/2006/math">
                    <m:r>
                      <a:rPr lang="en-US" sz="1600" i="1">
                        <a:latin typeface="Cambria Math" panose="02040503050406030204" pitchFamily="18" charset="0"/>
                      </a:rPr>
                      <m:t>𝛼</m:t>
                    </m:r>
                    <m:r>
                      <a:rPr lang="en-US" sz="1600" i="1">
                        <a:latin typeface="Cambria Math" panose="02040503050406030204" pitchFamily="18" charset="0"/>
                      </a:rPr>
                      <m:t>=0.05</m:t>
                    </m:r>
                  </m:oMath>
                </a14:m>
                <a:r>
                  <a:rPr lang="en-US" sz="1600" b="1" dirty="0"/>
                  <a:t>)</a:t>
                </a:r>
              </a:p>
              <a:p>
                <a:r>
                  <a:rPr lang="en-US" sz="1600" b="1" dirty="0"/>
                  <a:t>Step 6 – Conclusion: There is strong evidence to suggest that the distribution of the percent seedlings lost in the logged plots is more than that of the unlogged plots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=0.0075</m:t>
                    </m:r>
                  </m:oMath>
                </a14:m>
                <a:r>
                  <a:rPr lang="en-US" sz="1600" b="1" dirty="0"/>
                  <a:t> from a one-sided rank sum test). A 95% confidence interval for the increase in median percent seedlings lost in logged plots is </a:t>
                </a:r>
                <a14:m>
                  <m:oMath xmlns:m="http://schemas.openxmlformats.org/officeDocument/2006/math">
                    <m:r>
                      <a:rPr lang="en-US" sz="1600" i="1">
                        <a:latin typeface="Cambria Math" panose="02040503050406030204" pitchFamily="18" charset="0"/>
                      </a:rPr>
                      <m:t>[10.8,65.1]</m:t>
                    </m:r>
                  </m:oMath>
                </a14:m>
                <a:r>
                  <a:rPr lang="en-US" sz="1600" b="1" dirty="0"/>
                  <a:t>. Note that a 90% confidence interval </a:t>
                </a:r>
                <a14:m>
                  <m:oMath xmlns:m="http://schemas.openxmlformats.org/officeDocument/2006/math">
                    <m:r>
                      <a:rPr lang="en-US" sz="1600" i="1">
                        <a:latin typeface="Cambria Math" panose="02040503050406030204" pitchFamily="18" charset="0"/>
                      </a:rPr>
                      <m:t>[18.9,62.0]</m:t>
                    </m:r>
                  </m:oMath>
                </a14:m>
                <a:r>
                  <a:rPr lang="en-US" sz="1600" b="1" dirty="0"/>
                  <a:t> may be more appropriate for a one-sided test with significance level </a:t>
                </a:r>
                <a14:m>
                  <m:oMath xmlns:m="http://schemas.openxmlformats.org/officeDocument/2006/math">
                    <m:r>
                      <a:rPr lang="en-US" sz="1600" i="1">
                        <a:latin typeface="Cambria Math" panose="02040503050406030204" pitchFamily="18" charset="0"/>
                      </a:rPr>
                      <m:t>𝛼</m:t>
                    </m:r>
                    <m:r>
                      <a:rPr lang="en-US" sz="1600" i="1">
                        <a:latin typeface="Cambria Math" panose="02040503050406030204" pitchFamily="18" charset="0"/>
                      </a:rPr>
                      <m:t>=0.05</m:t>
                    </m:r>
                  </m:oMath>
                </a14:m>
                <a:r>
                  <a:rPr lang="en-US" sz="1600" b="1" dirty="0"/>
                  <a:t>, so that the results of the hypothesis test and confidence intervals match up.</a:t>
                </a:r>
                <a:endParaRPr lang="en-US" sz="1600" dirty="0"/>
              </a:p>
              <a:p>
                <a:endParaRPr lang="en-US" sz="1600" dirty="0"/>
              </a:p>
              <a:p>
                <a:endParaRPr lang="en-US" sz="2400" dirty="0"/>
              </a:p>
            </p:txBody>
          </p:sp>
        </mc:Choice>
        <mc:Fallback xmlns="">
          <p:sp>
            <p:nvSpPr>
              <p:cNvPr id="3" name="Content Placeholder 2">
                <a:extLst>
                  <a:ext uri="{FF2B5EF4-FFF2-40B4-BE49-F238E27FC236}">
                    <a16:creationId xmlns:a16="http://schemas.microsoft.com/office/drawing/2014/main" id="{53A6B92C-6C89-A744-BF2A-100DBBD70555}"/>
                  </a:ext>
                </a:extLst>
              </p:cNvPr>
              <p:cNvSpPr>
                <a:spLocks noGrp="1" noRot="1" noChangeAspect="1" noMove="1" noResize="1" noEditPoints="1" noAdjustHandles="1" noChangeArrowheads="1" noChangeShapeType="1" noTextEdit="1"/>
              </p:cNvSpPr>
              <p:nvPr>
                <p:ph idx="1"/>
              </p:nvPr>
            </p:nvSpPr>
            <p:spPr>
              <a:xfrm>
                <a:off x="152400" y="1371600"/>
                <a:ext cx="8153400" cy="4525963"/>
              </a:xfrm>
              <a:blipFill>
                <a:blip r:embed="rId2"/>
                <a:stretch>
                  <a:fillRect l="-311" t="-560" r="-933" b="-126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78E61D2-F702-DE49-AF2F-B434B56F1C59}"/>
              </a:ext>
            </a:extLst>
          </p:cNvPr>
          <p:cNvPicPr/>
          <p:nvPr/>
        </p:nvPicPr>
        <p:blipFill>
          <a:blip r:embed="rId3"/>
          <a:stretch>
            <a:fillRect/>
          </a:stretch>
        </p:blipFill>
        <p:spPr>
          <a:xfrm>
            <a:off x="8839200" y="1371600"/>
            <a:ext cx="2590800" cy="2590800"/>
          </a:xfrm>
          <a:prstGeom prst="rect">
            <a:avLst/>
          </a:prstGeom>
        </p:spPr>
      </p:pic>
      <p:sp>
        <p:nvSpPr>
          <p:cNvPr id="5" name="Rectangle 4">
            <a:extLst>
              <a:ext uri="{FF2B5EF4-FFF2-40B4-BE49-F238E27FC236}">
                <a16:creationId xmlns:a16="http://schemas.microsoft.com/office/drawing/2014/main" id="{6E3B2D59-BBD5-4046-A0B0-253C666D0478}"/>
              </a:ext>
            </a:extLst>
          </p:cNvPr>
          <p:cNvSpPr/>
          <p:nvPr/>
        </p:nvSpPr>
        <p:spPr>
          <a:xfrm>
            <a:off x="8322013" y="3817709"/>
            <a:ext cx="4191000" cy="2354491"/>
          </a:xfrm>
          <a:prstGeom prst="rect">
            <a:avLst/>
          </a:prstGeom>
        </p:spPr>
        <p:txBody>
          <a:bodyPr wrap="square">
            <a:spAutoFit/>
          </a:bodyPr>
          <a:lstStyle/>
          <a:p>
            <a:r>
              <a:rPr lang="en-US" sz="1050" dirty="0">
                <a:latin typeface="Cambria" panose="02040503050406030204" pitchFamily="18" charset="0"/>
                <a:ea typeface="Cambria" panose="02040503050406030204" pitchFamily="18" charset="0"/>
                <a:cs typeface="Times New Roman" panose="02020603050405020304" pitchFamily="18" charset="0"/>
              </a:rPr>
              <a:t>SAS:</a:t>
            </a:r>
          </a:p>
          <a:p>
            <a:r>
              <a:rPr lang="en-US" sz="1050" dirty="0">
                <a:latin typeface="Cambria" panose="02040503050406030204" pitchFamily="18" charset="0"/>
                <a:ea typeface="Cambria" panose="02040503050406030204" pitchFamily="18" charset="0"/>
                <a:cs typeface="Times New Roman" panose="02020603050405020304" pitchFamily="18" charset="0"/>
              </a:rPr>
              <a:t>*To compute rank sum test;</a:t>
            </a:r>
          </a:p>
          <a:p>
            <a:r>
              <a:rPr lang="en-US" sz="1050" dirty="0">
                <a:latin typeface="Cambria" panose="02040503050406030204" pitchFamily="18" charset="0"/>
                <a:ea typeface="Cambria" panose="02040503050406030204" pitchFamily="18" charset="0"/>
                <a:cs typeface="Times New Roman" panose="02020603050405020304" pitchFamily="18" charset="0"/>
              </a:rPr>
              <a:t>proc npar1way data = </a:t>
            </a:r>
            <a:r>
              <a:rPr lang="en-US" sz="1050" dirty="0" err="1">
                <a:latin typeface="Cambria" panose="02040503050406030204" pitchFamily="18" charset="0"/>
                <a:ea typeface="Cambria" panose="02040503050406030204" pitchFamily="18" charset="0"/>
                <a:cs typeface="Times New Roman" panose="02020603050405020304" pitchFamily="18" charset="0"/>
              </a:rPr>
              <a:t>loggingdata</a:t>
            </a:r>
            <a:r>
              <a:rPr lang="en-US" sz="1050" dirty="0">
                <a:latin typeface="Cambria" panose="02040503050406030204" pitchFamily="18" charset="0"/>
                <a:ea typeface="Cambria" panose="02040503050406030204" pitchFamily="18" charset="0"/>
                <a:cs typeface="Times New Roman" panose="02020603050405020304" pitchFamily="18" charset="0"/>
              </a:rPr>
              <a:t> </a:t>
            </a:r>
            <a:r>
              <a:rPr lang="en-US" sz="1050" dirty="0" err="1">
                <a:latin typeface="Cambria" panose="02040503050406030204" pitchFamily="18" charset="0"/>
                <a:ea typeface="Cambria" panose="02040503050406030204" pitchFamily="18" charset="0"/>
                <a:cs typeface="Times New Roman" panose="02020603050405020304" pitchFamily="18" charset="0"/>
              </a:rPr>
              <a:t>wilcoxon</a:t>
            </a:r>
            <a:r>
              <a:rPr lang="en-US" sz="1050" dirty="0">
                <a:latin typeface="Cambria" panose="02040503050406030204" pitchFamily="18" charset="0"/>
                <a:ea typeface="Cambria" panose="02040503050406030204" pitchFamily="18" charset="0"/>
                <a:cs typeface="Times New Roman" panose="02020603050405020304" pitchFamily="18" charset="0"/>
              </a:rPr>
              <a:t>;</a:t>
            </a:r>
          </a:p>
          <a:p>
            <a:r>
              <a:rPr lang="en-US" sz="1050" dirty="0">
                <a:latin typeface="Cambria" panose="02040503050406030204" pitchFamily="18" charset="0"/>
                <a:ea typeface="Cambria" panose="02040503050406030204" pitchFamily="18" charset="0"/>
                <a:cs typeface="Times New Roman" panose="02020603050405020304" pitchFamily="18" charset="0"/>
              </a:rPr>
              <a:t>class Action;</a:t>
            </a:r>
          </a:p>
          <a:p>
            <a:r>
              <a:rPr lang="en-US" sz="1050" dirty="0">
                <a:latin typeface="Cambria" panose="02040503050406030204" pitchFamily="18" charset="0"/>
                <a:ea typeface="Cambria" panose="02040503050406030204" pitchFamily="18" charset="0"/>
                <a:cs typeface="Times New Roman" panose="02020603050405020304" pitchFamily="18" charset="0"/>
              </a:rPr>
              <a:t>var </a:t>
            </a:r>
            <a:r>
              <a:rPr lang="en-US" sz="1050" dirty="0" err="1">
                <a:latin typeface="Cambria" panose="02040503050406030204" pitchFamily="18" charset="0"/>
                <a:ea typeface="Cambria" panose="02040503050406030204" pitchFamily="18" charset="0"/>
                <a:cs typeface="Times New Roman" panose="02020603050405020304" pitchFamily="18" charset="0"/>
              </a:rPr>
              <a:t>PercentLost</a:t>
            </a:r>
            <a:r>
              <a:rPr lang="en-US" sz="1050" dirty="0">
                <a:latin typeface="Cambria" panose="02040503050406030204" pitchFamily="18" charset="0"/>
                <a:ea typeface="Cambria" panose="02040503050406030204" pitchFamily="18" charset="0"/>
                <a:cs typeface="Times New Roman" panose="02020603050405020304" pitchFamily="18" charset="0"/>
              </a:rPr>
              <a:t>;</a:t>
            </a:r>
          </a:p>
          <a:p>
            <a:r>
              <a:rPr lang="en-US" sz="1050" dirty="0">
                <a:latin typeface="Cambria" panose="02040503050406030204" pitchFamily="18" charset="0"/>
                <a:ea typeface="Cambria" panose="02040503050406030204" pitchFamily="18" charset="0"/>
                <a:cs typeface="Times New Roman" panose="02020603050405020304" pitchFamily="18" charset="0"/>
              </a:rPr>
              <a:t>exact HL Wilcoxon;</a:t>
            </a:r>
          </a:p>
          <a:p>
            <a:r>
              <a:rPr lang="en-US" sz="1050" dirty="0">
                <a:latin typeface="Cambria" panose="02040503050406030204" pitchFamily="18" charset="0"/>
                <a:ea typeface="Cambria" panose="02040503050406030204" pitchFamily="18" charset="0"/>
                <a:cs typeface="Times New Roman" panose="02020603050405020304" pitchFamily="18" charset="0"/>
              </a:rPr>
              <a:t>run;</a:t>
            </a:r>
          </a:p>
          <a:p>
            <a:endParaRPr lang="en-US" sz="600" dirty="0">
              <a:latin typeface="Cambria" panose="02040503050406030204" pitchFamily="18" charset="0"/>
              <a:ea typeface="Cambria" panose="02040503050406030204" pitchFamily="18" charset="0"/>
              <a:cs typeface="Times New Roman" panose="02020603050405020304" pitchFamily="18" charset="0"/>
            </a:endParaRPr>
          </a:p>
          <a:p>
            <a:pPr lvl="0" eaLnBrk="0" fontAlgn="base" hangingPunct="0">
              <a:spcBef>
                <a:spcPct val="0"/>
              </a:spcBef>
              <a:spcAft>
                <a:spcPct val="0"/>
              </a:spcAft>
            </a:pPr>
            <a:r>
              <a:rPr lang="en-US" altLang="en-US" sz="1050" dirty="0">
                <a:latin typeface="Cambria" panose="02040503050406030204" pitchFamily="18" charset="0"/>
                <a:ea typeface="Cambria" panose="02040503050406030204" pitchFamily="18" charset="0"/>
                <a:cs typeface="Times New Roman" panose="02020603050405020304" pitchFamily="18" charset="0"/>
              </a:rPr>
              <a:t>proc npar1way data = </a:t>
            </a:r>
            <a:r>
              <a:rPr lang="en-US" altLang="en-US" sz="1050" dirty="0" err="1">
                <a:latin typeface="Cambria" panose="02040503050406030204" pitchFamily="18" charset="0"/>
                <a:ea typeface="Cambria" panose="02040503050406030204" pitchFamily="18" charset="0"/>
                <a:cs typeface="Times New Roman" panose="02020603050405020304" pitchFamily="18" charset="0"/>
              </a:rPr>
              <a:t>loggingdata</a:t>
            </a:r>
            <a:r>
              <a:rPr lang="en-US" altLang="en-US" sz="1050" dirty="0">
                <a:latin typeface="Cambria" panose="02040503050406030204" pitchFamily="18" charset="0"/>
                <a:ea typeface="Cambria" panose="02040503050406030204" pitchFamily="18" charset="0"/>
                <a:cs typeface="Times New Roman" panose="02020603050405020304" pitchFamily="18" charset="0"/>
              </a:rPr>
              <a:t> </a:t>
            </a:r>
            <a:r>
              <a:rPr lang="en-US" altLang="en-US" sz="1050" dirty="0" err="1">
                <a:latin typeface="Cambria" panose="02040503050406030204" pitchFamily="18" charset="0"/>
                <a:ea typeface="Cambria" panose="02040503050406030204" pitchFamily="18" charset="0"/>
                <a:cs typeface="Times New Roman" panose="02020603050405020304" pitchFamily="18" charset="0"/>
              </a:rPr>
              <a:t>wilcoxon</a:t>
            </a:r>
            <a:r>
              <a:rPr lang="en-US" altLang="en-US" sz="1050" dirty="0">
                <a:latin typeface="Cambria" panose="02040503050406030204" pitchFamily="18" charset="0"/>
                <a:ea typeface="Cambria" panose="02040503050406030204" pitchFamily="18" charset="0"/>
                <a:cs typeface="Times New Roman" panose="02020603050405020304" pitchFamily="18" charset="0"/>
              </a:rPr>
              <a:t> alpha = 0.1;</a:t>
            </a:r>
            <a:endParaRPr lang="en-US" altLang="en-US" sz="800" dirty="0"/>
          </a:p>
          <a:p>
            <a:pPr lvl="0" eaLnBrk="0" fontAlgn="base" hangingPunct="0">
              <a:spcBef>
                <a:spcPct val="0"/>
              </a:spcBef>
              <a:spcAft>
                <a:spcPct val="0"/>
              </a:spcAft>
            </a:pPr>
            <a:r>
              <a:rPr lang="en-US" altLang="en-US" sz="1050" dirty="0">
                <a:latin typeface="Cambria" panose="02040503050406030204" pitchFamily="18" charset="0"/>
                <a:ea typeface="Cambria" panose="02040503050406030204" pitchFamily="18" charset="0"/>
                <a:cs typeface="Times New Roman" panose="02020603050405020304" pitchFamily="18" charset="0"/>
              </a:rPr>
              <a:t>class Action;</a:t>
            </a:r>
            <a:endParaRPr lang="en-US" altLang="en-US" sz="800" dirty="0"/>
          </a:p>
          <a:p>
            <a:pPr lvl="0" eaLnBrk="0" fontAlgn="base" hangingPunct="0">
              <a:spcBef>
                <a:spcPct val="0"/>
              </a:spcBef>
              <a:spcAft>
                <a:spcPct val="0"/>
              </a:spcAft>
            </a:pPr>
            <a:r>
              <a:rPr lang="en-US" altLang="en-US" sz="1050" dirty="0">
                <a:latin typeface="Cambria" panose="02040503050406030204" pitchFamily="18" charset="0"/>
                <a:ea typeface="Cambria" panose="02040503050406030204" pitchFamily="18" charset="0"/>
                <a:cs typeface="Times New Roman" panose="02020603050405020304" pitchFamily="18" charset="0"/>
              </a:rPr>
              <a:t>var </a:t>
            </a:r>
            <a:r>
              <a:rPr lang="en-US" altLang="en-US" sz="1050" dirty="0" err="1">
                <a:latin typeface="Cambria" panose="02040503050406030204" pitchFamily="18" charset="0"/>
                <a:ea typeface="Cambria" panose="02040503050406030204" pitchFamily="18" charset="0"/>
                <a:cs typeface="Times New Roman" panose="02020603050405020304" pitchFamily="18" charset="0"/>
              </a:rPr>
              <a:t>PercentLost</a:t>
            </a:r>
            <a:r>
              <a:rPr lang="en-US" altLang="en-US" sz="1050" dirty="0">
                <a:latin typeface="Cambria" panose="02040503050406030204" pitchFamily="18" charset="0"/>
                <a:ea typeface="Cambria" panose="02040503050406030204" pitchFamily="18" charset="0"/>
                <a:cs typeface="Times New Roman" panose="02020603050405020304" pitchFamily="18" charset="0"/>
              </a:rPr>
              <a:t>;</a:t>
            </a:r>
            <a:endParaRPr lang="en-US" altLang="en-US" sz="800" dirty="0"/>
          </a:p>
          <a:p>
            <a:pPr lvl="0" eaLnBrk="0" fontAlgn="base" hangingPunct="0">
              <a:spcBef>
                <a:spcPct val="0"/>
              </a:spcBef>
              <a:spcAft>
                <a:spcPct val="0"/>
              </a:spcAft>
            </a:pPr>
            <a:r>
              <a:rPr lang="en-US" altLang="en-US" sz="1050" dirty="0">
                <a:latin typeface="Cambria" panose="02040503050406030204" pitchFamily="18" charset="0"/>
                <a:ea typeface="Cambria" panose="02040503050406030204" pitchFamily="18" charset="0"/>
                <a:cs typeface="Times New Roman" panose="02020603050405020304" pitchFamily="18" charset="0"/>
              </a:rPr>
              <a:t>exact HL Wilcoxon;</a:t>
            </a:r>
            <a:endParaRPr lang="en-US" altLang="en-US" sz="800" dirty="0"/>
          </a:p>
          <a:p>
            <a:pPr lvl="0" eaLnBrk="0" fontAlgn="base" hangingPunct="0">
              <a:spcBef>
                <a:spcPct val="0"/>
              </a:spcBef>
              <a:spcAft>
                <a:spcPct val="0"/>
              </a:spcAft>
            </a:pPr>
            <a:r>
              <a:rPr lang="en-US" altLang="en-US" sz="1050" dirty="0">
                <a:latin typeface="Cambria" panose="02040503050406030204" pitchFamily="18" charset="0"/>
                <a:ea typeface="Cambria" panose="02040503050406030204" pitchFamily="18" charset="0"/>
                <a:cs typeface="Times New Roman" panose="02020603050405020304" pitchFamily="18" charset="0"/>
              </a:rPr>
              <a:t>run;</a:t>
            </a:r>
            <a:endParaRPr lang="en-US" altLang="en-US" sz="800" dirty="0"/>
          </a:p>
          <a:p>
            <a:endParaRPr lang="en-US" sz="105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1025" name="Picture 28">
            <a:extLst>
              <a:ext uri="{FF2B5EF4-FFF2-40B4-BE49-F238E27FC236}">
                <a16:creationId xmlns:a16="http://schemas.microsoft.com/office/drawing/2014/main" id="{949BA0FA-89A0-7444-8CB8-555C9C3F8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269" y="5785149"/>
            <a:ext cx="2838450" cy="76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77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E990A-4C4F-2343-B578-2A263BCF3484}"/>
              </a:ext>
            </a:extLst>
          </p:cNvPr>
          <p:cNvSpPr>
            <a:spLocks noGrp="1"/>
          </p:cNvSpPr>
          <p:nvPr>
            <p:ph type="title"/>
          </p:nvPr>
        </p:nvSpPr>
        <p:spPr/>
        <p:txBody>
          <a:bodyPr/>
          <a:lstStyle/>
          <a:p>
            <a:r>
              <a:rPr lang="en-US" dirty="0"/>
              <a:t>Scope of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04D3AC-42E1-EC42-BBA1-DD28B01442E5}"/>
                  </a:ext>
                </a:extLst>
              </p:cNvPr>
              <p:cNvSpPr>
                <a:spLocks noGrp="1"/>
              </p:cNvSpPr>
              <p:nvPr>
                <p:ph idx="1"/>
              </p:nvPr>
            </p:nvSpPr>
            <p:spPr/>
            <p:txBody>
              <a:bodyPr/>
              <a:lstStyle/>
              <a:p>
                <a:pPr marL="0" indent="0">
                  <a:buNone/>
                </a:pPr>
                <a:r>
                  <a:rPr lang="en-US" sz="1600" dirty="0"/>
                  <a:t>Conclusion: There is strong evidence to suggest that the distribution of the percent seedlings lost in the logged plots is more than that of the unlogged plots (</a:t>
                </a:r>
                <a14:m>
                  <m:oMath xmlns:m="http://schemas.openxmlformats.org/officeDocument/2006/math">
                    <m:r>
                      <a:rPr lang="en-US" sz="1600" b="0" i="1">
                        <a:latin typeface="Cambria Math" panose="02040503050406030204" pitchFamily="18" charset="0"/>
                      </a:rPr>
                      <m:t>𝑝</m:t>
                    </m:r>
                    <m:r>
                      <a:rPr lang="en-US" sz="1600" b="0" i="1">
                        <a:latin typeface="Cambria Math" panose="02040503050406030204" pitchFamily="18" charset="0"/>
                      </a:rPr>
                      <m:t>=0.0075</m:t>
                    </m:r>
                  </m:oMath>
                </a14:m>
                <a:r>
                  <a:rPr lang="en-US" sz="1600" dirty="0"/>
                  <a:t> from a one-sided rank sum test). A 95% confidence interval for the increase in median percent seedlings lost in logged plots is </a:t>
                </a:r>
                <a14:m>
                  <m:oMath xmlns:m="http://schemas.openxmlformats.org/officeDocument/2006/math">
                    <m:r>
                      <a:rPr lang="en-US" sz="1600" b="0" i="1">
                        <a:latin typeface="Cambria Math" panose="02040503050406030204" pitchFamily="18" charset="0"/>
                      </a:rPr>
                      <m:t>[10.8,65.1]</m:t>
                    </m:r>
                  </m:oMath>
                </a14:m>
                <a:r>
                  <a:rPr lang="en-US" sz="1600" dirty="0"/>
                  <a:t>. Note that a 90% confidence interval </a:t>
                </a:r>
                <a14:m>
                  <m:oMath xmlns:m="http://schemas.openxmlformats.org/officeDocument/2006/math">
                    <m:r>
                      <a:rPr lang="en-US" sz="1600" b="0" i="1">
                        <a:latin typeface="Cambria Math" panose="02040503050406030204" pitchFamily="18" charset="0"/>
                      </a:rPr>
                      <m:t>[18.9,62.0]</m:t>
                    </m:r>
                  </m:oMath>
                </a14:m>
                <a:r>
                  <a:rPr lang="en-US" sz="1600" dirty="0"/>
                  <a:t> may be more appropriate for a one-sided test with significance level </a:t>
                </a:r>
                <a14:m>
                  <m:oMath xmlns:m="http://schemas.openxmlformats.org/officeDocument/2006/math">
                    <m:r>
                      <a:rPr lang="en-US" sz="1600" b="0" i="1">
                        <a:latin typeface="Cambria Math" panose="02040503050406030204" pitchFamily="18" charset="0"/>
                      </a:rPr>
                      <m:t>𝛼</m:t>
                    </m:r>
                    <m:r>
                      <a:rPr lang="en-US" sz="1600" b="0" i="1">
                        <a:latin typeface="Cambria Math" panose="02040503050406030204" pitchFamily="18" charset="0"/>
                      </a:rPr>
                      <m:t>=0.05</m:t>
                    </m:r>
                  </m:oMath>
                </a14:m>
                <a:r>
                  <a:rPr lang="en-US" sz="1600" dirty="0"/>
                  <a:t>, so that the results of thy hypothesis test and confidence intervals match up.</a:t>
                </a:r>
                <a:br>
                  <a:rPr lang="en-US" sz="1600" dirty="0"/>
                </a:br>
                <a:endParaRPr lang="en-US" sz="1600" dirty="0"/>
              </a:p>
              <a:p>
                <a:pPr marL="0" indent="0">
                  <a:buNone/>
                </a:pPr>
                <a:r>
                  <a:rPr lang="en-US" sz="1600" b="1" dirty="0"/>
                  <a:t>Scope of inference: Since the plots were not randomized to receive either the logging or not logging treatment, no causation can be implied here. Since the transect patterns were randomly selected, this inference can be generalized to the 16 larger plots.</a:t>
                </a:r>
                <a:endParaRPr lang="en-US" sz="1600" dirty="0"/>
              </a:p>
              <a:p>
                <a:pPr marL="0" indent="0">
                  <a:buNone/>
                </a:pPr>
                <a:endParaRPr lang="en-US" sz="1600" b="1" dirty="0"/>
              </a:p>
              <a:p>
                <a:pPr marL="0" indent="0">
                  <a:buNone/>
                </a:pPr>
                <a:endParaRPr lang="en-US" sz="1600" b="1" dirty="0"/>
              </a:p>
              <a:p>
                <a:pPr marL="0" indent="0">
                  <a:buNone/>
                </a:pPr>
                <a:endParaRPr lang="en-US" sz="1600" dirty="0"/>
              </a:p>
              <a:p>
                <a:endParaRPr lang="en-US" dirty="0"/>
              </a:p>
            </p:txBody>
          </p:sp>
        </mc:Choice>
        <mc:Fallback xmlns="">
          <p:sp>
            <p:nvSpPr>
              <p:cNvPr id="3" name="Content Placeholder 2">
                <a:extLst>
                  <a:ext uri="{FF2B5EF4-FFF2-40B4-BE49-F238E27FC236}">
                    <a16:creationId xmlns:a16="http://schemas.microsoft.com/office/drawing/2014/main" id="{6A04D3AC-42E1-EC42-BBA1-DD28B01442E5}"/>
                  </a:ext>
                </a:extLst>
              </p:cNvPr>
              <p:cNvSpPr>
                <a:spLocks noGrp="1" noRot="1" noChangeAspect="1" noMove="1" noResize="1" noEditPoints="1" noAdjustHandles="1" noChangeArrowheads="1" noChangeShapeType="1" noTextEdit="1"/>
              </p:cNvSpPr>
              <p:nvPr>
                <p:ph idx="1"/>
              </p:nvPr>
            </p:nvSpPr>
            <p:spPr>
              <a:blipFill>
                <a:blip r:embed="rId2"/>
                <a:stretch>
                  <a:fillRect l="-347" t="-560"/>
                </a:stretch>
              </a:blipFill>
            </p:spPr>
            <p:txBody>
              <a:bodyPr/>
              <a:lstStyle/>
              <a:p>
                <a:r>
                  <a:rPr lang="en-US">
                    <a:noFill/>
                  </a:rPr>
                  <a:t> </a:t>
                </a:r>
              </a:p>
            </p:txBody>
          </p:sp>
        </mc:Fallback>
      </mc:AlternateContent>
    </p:spTree>
    <p:extLst>
      <p:ext uri="{BB962C8B-B14F-4D97-AF65-F5344CB8AC3E}">
        <p14:creationId xmlns:p14="http://schemas.microsoft.com/office/powerpoint/2010/main" val="283464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5CC1-17A8-144D-BB4D-794B04E87DD3}"/>
              </a:ext>
            </a:extLst>
          </p:cNvPr>
          <p:cNvSpPr>
            <a:spLocks noGrp="1"/>
          </p:cNvSpPr>
          <p:nvPr>
            <p:ph type="title"/>
          </p:nvPr>
        </p:nvSpPr>
        <p:spPr/>
        <p:txBody>
          <a:bodyPr/>
          <a:lstStyle/>
          <a:p>
            <a:r>
              <a:rPr lang="en-US" dirty="0"/>
              <a:t>Ecology: Wildfires!</a:t>
            </a:r>
          </a:p>
        </p:txBody>
      </p:sp>
      <p:sp>
        <p:nvSpPr>
          <p:cNvPr id="3" name="Content Placeholder 2">
            <a:extLst>
              <a:ext uri="{FF2B5EF4-FFF2-40B4-BE49-F238E27FC236}">
                <a16:creationId xmlns:a16="http://schemas.microsoft.com/office/drawing/2014/main" id="{9EBDA57C-0EE1-6348-A2FD-671FDCFD73D9}"/>
              </a:ext>
            </a:extLst>
          </p:cNvPr>
          <p:cNvSpPr>
            <a:spLocks noGrp="1"/>
          </p:cNvSpPr>
          <p:nvPr>
            <p:ph idx="1"/>
          </p:nvPr>
        </p:nvSpPr>
        <p:spPr>
          <a:xfrm>
            <a:off x="381000" y="1600203"/>
            <a:ext cx="11430000" cy="4525963"/>
          </a:xfrm>
        </p:spPr>
        <p:txBody>
          <a:bodyPr/>
          <a:lstStyle/>
          <a:p>
            <a:pPr lvl="0"/>
            <a:r>
              <a:rPr lang="en-US" sz="1800" dirty="0"/>
              <a:t>When wildfires ravage forests, the timber industry argues that logging </a:t>
            </a:r>
            <a:r>
              <a:rPr lang="en-US" sz="1800" b="1" dirty="0"/>
              <a:t>(actual logging of trees … not the mathematical log!)</a:t>
            </a:r>
            <a:r>
              <a:rPr lang="en-US" sz="1800" dirty="0"/>
              <a:t> the burned trees enhances forest recovery; the EPA argues the opposite. The 2002 Biscuit Fire in southwest Oregon provided a test case.  Researchers selected 16 fire-affected plots in 2004, before any logging was done and counted tree seedlings along a randomly located transect pattern in each plot.  They returned in 2005, after nine of the plots had been logged, and counted the tree seedlings along the same transects.  The percent of seedlings lost from 2004 to 2005 is recorded in the file </a:t>
            </a:r>
            <a:r>
              <a:rPr lang="en-US" sz="1800" b="1" i="1" dirty="0" err="1"/>
              <a:t>logging.csv</a:t>
            </a:r>
            <a:r>
              <a:rPr lang="en-US" sz="1800" dirty="0"/>
              <a:t> for logged (L) and unlogged (U) plots:</a:t>
            </a:r>
          </a:p>
          <a:p>
            <a:r>
              <a:rPr lang="en-US" sz="1800" dirty="0"/>
              <a:t>Test the EPA’s assertion (and thus the opposite of the logging industries assertion) that logging </a:t>
            </a:r>
            <a:r>
              <a:rPr lang="en-US" sz="1800" b="1" dirty="0"/>
              <a:t>(again…. not the mathematical log! :)</a:t>
            </a:r>
            <a:r>
              <a:rPr lang="en-US" sz="1800" dirty="0"/>
              <a:t> actually increases the percentage of seedlings lost from 2004 to 2005.  </a:t>
            </a:r>
          </a:p>
          <a:p>
            <a:pPr lvl="1"/>
            <a:r>
              <a:rPr lang="en-US" sz="1600" dirty="0">
                <a:solidFill>
                  <a:schemeClr val="accent4"/>
                </a:solidFill>
              </a:rPr>
              <a:t>Perform a complete analysis using a rank sum test in SAS. (Logging data).</a:t>
            </a:r>
          </a:p>
          <a:p>
            <a:pPr lvl="1"/>
            <a:r>
              <a:rPr lang="en-US" sz="1600" dirty="0"/>
              <a:t>Verify the p-value and confidence interval by running the rank sum test in R (using R function </a:t>
            </a:r>
            <a:r>
              <a:rPr lang="en-US" sz="1600" dirty="0" err="1"/>
              <a:t>Wilcox.test</a:t>
            </a:r>
            <a:r>
              <a:rPr lang="en-US" sz="1600" dirty="0"/>
              <a:t>).  (You do not need to repeat the complete analysis … simply cut and paste a screen shot of your code and the output.) You may use: </a:t>
            </a:r>
            <a:r>
              <a:rPr lang="en-US" sz="1600" u="sng" dirty="0">
                <a:hlinkClick r:id="rId2"/>
              </a:rPr>
              <a:t>https://www.r-bloggers.com/wilcoxon-mann-whitney-rank-sum-test-or-test-u/</a:t>
            </a:r>
            <a:r>
              <a:rPr lang="en-US" sz="1600" dirty="0"/>
              <a:t> for reference. </a:t>
            </a:r>
          </a:p>
          <a:p>
            <a:endParaRPr lang="en-US" sz="1800" dirty="0"/>
          </a:p>
        </p:txBody>
      </p:sp>
    </p:spTree>
    <p:extLst>
      <p:ext uri="{BB962C8B-B14F-4D97-AF65-F5344CB8AC3E}">
        <p14:creationId xmlns:p14="http://schemas.microsoft.com/office/powerpoint/2010/main" val="1134405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9C44F-DD1D-1B44-975D-AE92CF3AD26C}"/>
              </a:ext>
            </a:extLst>
          </p:cNvPr>
          <p:cNvPicPr>
            <a:picLocks noChangeAspect="1"/>
          </p:cNvPicPr>
          <p:nvPr/>
        </p:nvPicPr>
        <p:blipFill>
          <a:blip r:embed="rId2"/>
          <a:stretch>
            <a:fillRect/>
          </a:stretch>
        </p:blipFill>
        <p:spPr>
          <a:xfrm>
            <a:off x="179231" y="1504407"/>
            <a:ext cx="4061137" cy="1346910"/>
          </a:xfrm>
          <a:prstGeom prst="rect">
            <a:avLst/>
          </a:prstGeom>
        </p:spPr>
      </p:pic>
      <p:pic>
        <p:nvPicPr>
          <p:cNvPr id="10" name="Picture 9">
            <a:extLst>
              <a:ext uri="{FF2B5EF4-FFF2-40B4-BE49-F238E27FC236}">
                <a16:creationId xmlns:a16="http://schemas.microsoft.com/office/drawing/2014/main" id="{9D8136DE-A487-844E-98AB-46DDD7571591}"/>
              </a:ext>
            </a:extLst>
          </p:cNvPr>
          <p:cNvPicPr>
            <a:picLocks noChangeAspect="1"/>
          </p:cNvPicPr>
          <p:nvPr/>
        </p:nvPicPr>
        <p:blipFill>
          <a:blip r:embed="rId3"/>
          <a:stretch>
            <a:fillRect/>
          </a:stretch>
        </p:blipFill>
        <p:spPr>
          <a:xfrm>
            <a:off x="1676400" y="3148352"/>
            <a:ext cx="4760102" cy="1346910"/>
          </a:xfrm>
          <a:prstGeom prst="rect">
            <a:avLst/>
          </a:prstGeom>
        </p:spPr>
      </p:pic>
      <p:sp>
        <p:nvSpPr>
          <p:cNvPr id="2" name="Title 1">
            <a:extLst>
              <a:ext uri="{FF2B5EF4-FFF2-40B4-BE49-F238E27FC236}">
                <a16:creationId xmlns:a16="http://schemas.microsoft.com/office/drawing/2014/main" id="{086EB1E5-E6EE-C44F-BDF8-BA70468553F6}"/>
              </a:ext>
            </a:extLst>
          </p:cNvPr>
          <p:cNvSpPr>
            <a:spLocks noGrp="1"/>
          </p:cNvSpPr>
          <p:nvPr>
            <p:ph type="title"/>
          </p:nvPr>
        </p:nvSpPr>
        <p:spPr/>
        <p:txBody>
          <a:bodyPr/>
          <a:lstStyle/>
          <a:p>
            <a:endParaRPr lang="en-US"/>
          </a:p>
        </p:txBody>
      </p:sp>
      <p:sp>
        <p:nvSpPr>
          <p:cNvPr id="5" name="Rectangle 3">
            <a:extLst>
              <a:ext uri="{FF2B5EF4-FFF2-40B4-BE49-F238E27FC236}">
                <a16:creationId xmlns:a16="http://schemas.microsoft.com/office/drawing/2014/main" id="{86D06859-B6A7-FD4F-A69F-7713D48859A9}"/>
              </a:ext>
            </a:extLst>
          </p:cNvPr>
          <p:cNvSpPr>
            <a:spLocks noChangeArrowheads="1"/>
          </p:cNvSpPr>
          <p:nvPr/>
        </p:nvSpPr>
        <p:spPr bwMode="auto">
          <a:xfrm>
            <a:off x="1219200" y="4328973"/>
            <a:ext cx="6248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The ‘</a:t>
            </a:r>
            <a:r>
              <a:rPr kumimoji="0" lang="en-US" altLang="en-US" sz="1100" b="0" i="1"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conf.int</a:t>
            </a:r>
            <a:r>
              <a:rPr kumimoji="0" lang="en-US" altLang="en-US" sz="11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and </a:t>
            </a:r>
            <a:r>
              <a:rPr kumimoji="0" lang="en-US" altLang="en-US" sz="1100" b="0" i="1"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conf.le</a:t>
            </a:r>
            <a:r>
              <a:rPr lang="en-US" altLang="en-US" sz="1100" i="1" dirty="0" err="1">
                <a:latin typeface="Calibri" panose="020F0502020204030204" pitchFamily="34" charset="0"/>
                <a:ea typeface="Times New Roman" panose="02020603050405020304" pitchFamily="18" charset="0"/>
                <a:cs typeface="Times New Roman" panose="02020603050405020304" pitchFamily="18" charset="0"/>
              </a:rPr>
              <a:t>vel</a:t>
            </a:r>
            <a:r>
              <a:rPr lang="en-US" altLang="en-US" sz="1100" i="1" dirty="0">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options provides the HL confidence limits which should match SAS exactly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59C0291-B752-344D-800D-C09D79BC827D}"/>
              </a:ext>
            </a:extLst>
          </p:cNvPr>
          <p:cNvSpPr/>
          <p:nvPr/>
        </p:nvSpPr>
        <p:spPr>
          <a:xfrm>
            <a:off x="609600" y="2849256"/>
            <a:ext cx="8839200" cy="261610"/>
          </a:xfrm>
          <a:prstGeom prst="rect">
            <a:avLst/>
          </a:prstGeom>
        </p:spPr>
        <p:txBody>
          <a:bodyPr wrap="square">
            <a:spAutoFit/>
          </a:bodyPr>
          <a:lstStyle/>
          <a:p>
            <a:pPr lvl="0" eaLnBrk="0" fontAlgn="base" hangingPunct="0">
              <a:spcBef>
                <a:spcPct val="0"/>
              </a:spcBef>
              <a:spcAft>
                <a:spcPct val="0"/>
              </a:spcAft>
            </a:pPr>
            <a:r>
              <a:rPr lang="en-US" altLang="en-US" sz="1100" i="1" dirty="0">
                <a:latin typeface="Calibri" panose="020F0502020204030204" pitchFamily="34" charset="0"/>
                <a:ea typeface="Times New Roman" panose="02020603050405020304" pitchFamily="18" charset="0"/>
                <a:cs typeface="Times New Roman" panose="02020603050405020304" pitchFamily="18" charset="0"/>
              </a:rPr>
              <a:t>Note: by default, R provides the exact p-value rather than the normal approximation for the p-value for smaller sample sizes. </a:t>
            </a:r>
          </a:p>
        </p:txBody>
      </p:sp>
      <p:pic>
        <p:nvPicPr>
          <p:cNvPr id="12" name="Picture 11">
            <a:extLst>
              <a:ext uri="{FF2B5EF4-FFF2-40B4-BE49-F238E27FC236}">
                <a16:creationId xmlns:a16="http://schemas.microsoft.com/office/drawing/2014/main" id="{9CD250ED-E849-2340-8263-D0F1491618FB}"/>
              </a:ext>
            </a:extLst>
          </p:cNvPr>
          <p:cNvPicPr>
            <a:picLocks noChangeAspect="1"/>
          </p:cNvPicPr>
          <p:nvPr/>
        </p:nvPicPr>
        <p:blipFill>
          <a:blip r:embed="rId4"/>
          <a:stretch>
            <a:fillRect/>
          </a:stretch>
        </p:blipFill>
        <p:spPr>
          <a:xfrm>
            <a:off x="2895600" y="4843356"/>
            <a:ext cx="5943600" cy="1405044"/>
          </a:xfrm>
          <a:prstGeom prst="rect">
            <a:avLst/>
          </a:prstGeom>
        </p:spPr>
      </p:pic>
    </p:spTree>
    <p:extLst>
      <p:ext uri="{BB962C8B-B14F-4D97-AF65-F5344CB8AC3E}">
        <p14:creationId xmlns:p14="http://schemas.microsoft.com/office/powerpoint/2010/main" val="3752983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5CC1-17A8-144D-BB4D-794B04E87DD3}"/>
              </a:ext>
            </a:extLst>
          </p:cNvPr>
          <p:cNvSpPr>
            <a:spLocks noGrp="1"/>
          </p:cNvSpPr>
          <p:nvPr>
            <p:ph type="title"/>
          </p:nvPr>
        </p:nvSpPr>
        <p:spPr/>
        <p:txBody>
          <a:bodyPr/>
          <a:lstStyle/>
          <a:p>
            <a:r>
              <a:rPr lang="en-US" dirty="0"/>
              <a:t>Ecology: Wildfires!</a:t>
            </a:r>
          </a:p>
        </p:txBody>
      </p:sp>
      <p:sp>
        <p:nvSpPr>
          <p:cNvPr id="3" name="Content Placeholder 2">
            <a:extLst>
              <a:ext uri="{FF2B5EF4-FFF2-40B4-BE49-F238E27FC236}">
                <a16:creationId xmlns:a16="http://schemas.microsoft.com/office/drawing/2014/main" id="{9EBDA57C-0EE1-6348-A2FD-671FDCFD73D9}"/>
              </a:ext>
            </a:extLst>
          </p:cNvPr>
          <p:cNvSpPr>
            <a:spLocks noGrp="1"/>
          </p:cNvSpPr>
          <p:nvPr>
            <p:ph idx="1"/>
          </p:nvPr>
        </p:nvSpPr>
        <p:spPr>
          <a:xfrm>
            <a:off x="381000" y="1600203"/>
            <a:ext cx="11430000" cy="4525963"/>
          </a:xfrm>
        </p:spPr>
        <p:txBody>
          <a:bodyPr/>
          <a:lstStyle/>
          <a:p>
            <a:pPr lvl="0"/>
            <a:r>
              <a:rPr lang="en-US" sz="1800" dirty="0"/>
              <a:t>When wildfires ravage forests, the timber industry argues that logging </a:t>
            </a:r>
            <a:r>
              <a:rPr lang="en-US" sz="1800" b="1" dirty="0"/>
              <a:t>(actual logging of trees … not the mathematical log!)</a:t>
            </a:r>
            <a:r>
              <a:rPr lang="en-US" sz="1800" dirty="0"/>
              <a:t> the burned trees enhances forest recovery; the EPA argues the opposite. The 2002 Biscuit Fire in southwest Oregon provided a test case.  Researchers selected 16 fire-affected plots in 2004, before any logging was done and counted tree seedlings along a randomly located transect pattern in each plot.  They returned in 2005, after nine of the plots had been logged, and counted the tree seedlings along the same transects.  The percent of seedlings lost from 2004 to 2005 is recorded in the file </a:t>
            </a:r>
            <a:r>
              <a:rPr lang="en-US" sz="1800" b="1" i="1" dirty="0" err="1"/>
              <a:t>logging.csv</a:t>
            </a:r>
            <a:r>
              <a:rPr lang="en-US" sz="1800" dirty="0"/>
              <a:t> for logged (L) and unlogged (U) plots:</a:t>
            </a:r>
          </a:p>
          <a:p>
            <a:r>
              <a:rPr lang="en-US" sz="1800" dirty="0"/>
              <a:t>Test the EPA’s assertion (and thus the opposite of the logging industries assertion) that logging </a:t>
            </a:r>
            <a:r>
              <a:rPr lang="en-US" sz="1800" b="1" dirty="0"/>
              <a:t>(again…. not the mathematical log! :)</a:t>
            </a:r>
            <a:r>
              <a:rPr lang="en-US" sz="1800" dirty="0"/>
              <a:t> actually increases the percentage of seedlings lost from 2004 to 2005.  </a:t>
            </a:r>
          </a:p>
          <a:p>
            <a:pPr lvl="1"/>
            <a:r>
              <a:rPr lang="en-US" sz="1600" dirty="0">
                <a:solidFill>
                  <a:schemeClr val="accent4"/>
                </a:solidFill>
              </a:rPr>
              <a:t>Perform a complete analysis using a rank sum test in SAS. (Logging data).</a:t>
            </a:r>
          </a:p>
          <a:p>
            <a:pPr lvl="1"/>
            <a:r>
              <a:rPr lang="en-US" sz="1600" dirty="0">
                <a:solidFill>
                  <a:schemeClr val="accent4"/>
                </a:solidFill>
              </a:rPr>
              <a:t>Verify the p-value and confidence interval by running the rank sum test in R (using R function </a:t>
            </a:r>
            <a:r>
              <a:rPr lang="en-US" sz="1600" dirty="0" err="1">
                <a:solidFill>
                  <a:schemeClr val="accent4"/>
                </a:solidFill>
              </a:rPr>
              <a:t>Wilcox.test</a:t>
            </a:r>
            <a:r>
              <a:rPr lang="en-US" sz="1600" dirty="0">
                <a:solidFill>
                  <a:schemeClr val="accent4"/>
                </a:solidFill>
              </a:rPr>
              <a:t>).  (You do not need to repeat the complete analysis … simply cut and paste a screen shot of your code and the output.) You may use: </a:t>
            </a:r>
            <a:r>
              <a:rPr lang="en-US" sz="1600" u="sng" dirty="0">
                <a:solidFill>
                  <a:schemeClr val="accent4"/>
                </a:solidFill>
                <a:hlinkClick r:id="rId2">
                  <a:extLst>
                    <a:ext uri="{A12FA001-AC4F-418D-AE19-62706E023703}">
                      <ahyp:hlinkClr xmlns:ahyp="http://schemas.microsoft.com/office/drawing/2018/hyperlinkcolor" val="tx"/>
                    </a:ext>
                  </a:extLst>
                </a:hlinkClick>
              </a:rPr>
              <a:t>https://www.r-bloggers.com/wilcoxon-mann-whitney-rank-sum-test-or-test-u/</a:t>
            </a:r>
            <a:r>
              <a:rPr lang="en-US" sz="1600" dirty="0">
                <a:solidFill>
                  <a:schemeClr val="accent4"/>
                </a:solidFill>
              </a:rPr>
              <a:t> for reference. </a:t>
            </a:r>
          </a:p>
          <a:p>
            <a:pPr lvl="1"/>
            <a:r>
              <a:rPr lang="en-US" sz="1600" dirty="0"/>
              <a:t>Finally, perform a permutation test for the difference of means.  </a:t>
            </a:r>
          </a:p>
          <a:p>
            <a:endParaRPr lang="en-US" sz="1800" dirty="0"/>
          </a:p>
        </p:txBody>
      </p:sp>
    </p:spTree>
    <p:extLst>
      <p:ext uri="{BB962C8B-B14F-4D97-AF65-F5344CB8AC3E}">
        <p14:creationId xmlns:p14="http://schemas.microsoft.com/office/powerpoint/2010/main" val="142080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381D-5667-4D4E-A547-905D6562B986}"/>
              </a:ext>
            </a:extLst>
          </p:cNvPr>
          <p:cNvSpPr>
            <a:spLocks noGrp="1"/>
          </p:cNvSpPr>
          <p:nvPr>
            <p:ph type="title"/>
          </p:nvPr>
        </p:nvSpPr>
        <p:spPr/>
        <p:txBody>
          <a:bodyPr/>
          <a:lstStyle/>
          <a:p>
            <a:r>
              <a:rPr lang="en-US" dirty="0"/>
              <a:t>Permutation Test: SAS</a:t>
            </a:r>
          </a:p>
        </p:txBody>
      </p:sp>
      <p:sp>
        <p:nvSpPr>
          <p:cNvPr id="4" name="Rectangle 3">
            <a:extLst>
              <a:ext uri="{FF2B5EF4-FFF2-40B4-BE49-F238E27FC236}">
                <a16:creationId xmlns:a16="http://schemas.microsoft.com/office/drawing/2014/main" id="{4E9BF8D2-F6D4-584E-B724-8571214299D0}"/>
              </a:ext>
            </a:extLst>
          </p:cNvPr>
          <p:cNvSpPr/>
          <p:nvPr/>
        </p:nvSpPr>
        <p:spPr>
          <a:xfrm>
            <a:off x="228600" y="1598051"/>
            <a:ext cx="7543800" cy="5632311"/>
          </a:xfrm>
          <a:prstGeom prst="rect">
            <a:avLst/>
          </a:prstGeom>
        </p:spPr>
        <p:txBody>
          <a:bodyPr wrap="square">
            <a:spAutoFit/>
          </a:bodyPr>
          <a:lstStyle/>
          <a:p>
            <a:r>
              <a:rPr lang="en-US" sz="1200" b="1" dirty="0">
                <a:solidFill>
                  <a:srgbClr val="000080"/>
                </a:solidFill>
                <a:latin typeface="Courier New" panose="02070309020205020404" pitchFamily="49" charset="0"/>
              </a:rPr>
              <a:t>proc</a:t>
            </a:r>
            <a:r>
              <a:rPr lang="en-US" sz="1200" dirty="0">
                <a:solidFill>
                  <a:srgbClr val="000000"/>
                </a:solidFill>
                <a:latin typeface="Courier New" panose="02070309020205020404" pitchFamily="49" charset="0"/>
              </a:rPr>
              <a:t> </a:t>
            </a:r>
            <a:r>
              <a:rPr lang="en-US" sz="1200" b="1" dirty="0" err="1">
                <a:solidFill>
                  <a:srgbClr val="000080"/>
                </a:solidFill>
                <a:latin typeface="Courier New" panose="02070309020205020404" pitchFamily="49" charset="0"/>
              </a:rPr>
              <a:t>iml</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r>
              <a:rPr lang="en-US" sz="1200" dirty="0">
                <a:latin typeface="Courier New" panose="02070309020205020404" pitchFamily="49" charset="0"/>
              </a:rPr>
              <a:t>L = {</a:t>
            </a:r>
            <a:r>
              <a:rPr lang="en-US" sz="1200" b="1" dirty="0">
                <a:solidFill>
                  <a:srgbClr val="008080"/>
                </a:solidFill>
                <a:latin typeface="Courier New" panose="02070309020205020404" pitchFamily="49" charset="0"/>
              </a:rPr>
              <a:t>45</a:t>
            </a:r>
            <a:r>
              <a:rPr lang="en-US" sz="1200" dirty="0">
                <a:latin typeface="Courier New" panose="02070309020205020404" pitchFamily="49" charset="0"/>
              </a:rPr>
              <a:t>,</a:t>
            </a:r>
            <a:r>
              <a:rPr lang="en-US" sz="1200" b="1" dirty="0">
                <a:solidFill>
                  <a:srgbClr val="008080"/>
                </a:solidFill>
                <a:latin typeface="Courier New" panose="02070309020205020404" pitchFamily="49" charset="0"/>
              </a:rPr>
              <a:t>53.1</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40.8</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75.5</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46.7</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85.4</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85.6</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18.2</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43.2</a:t>
            </a:r>
            <a:r>
              <a:rPr lang="en-US" sz="1200" dirty="0">
                <a:solidFill>
                  <a:srgbClr val="000000"/>
                </a:solidFill>
                <a:latin typeface="Courier New" panose="02070309020205020404" pitchFamily="49" charset="0"/>
              </a:rPr>
              <a:t>};</a:t>
            </a:r>
            <a:endParaRPr lang="en-US" sz="1200" dirty="0">
              <a:solidFill>
                <a:srgbClr val="008080"/>
              </a:solidFill>
              <a:latin typeface="Courier New" panose="02070309020205020404" pitchFamily="49" charset="0"/>
            </a:endParaRPr>
          </a:p>
          <a:p>
            <a:r>
              <a:rPr lang="en-US" sz="1200" dirty="0">
                <a:latin typeface="Courier New" panose="02070309020205020404" pitchFamily="49" charset="0"/>
              </a:rPr>
              <a:t>U = {</a:t>
            </a:r>
            <a:r>
              <a:rPr lang="en-US" sz="1200" b="1" dirty="0">
                <a:solidFill>
                  <a:srgbClr val="008080"/>
                </a:solidFill>
                <a:latin typeface="Courier New" panose="02070309020205020404" pitchFamily="49" charset="0"/>
              </a:rPr>
              <a:t>23.6</a:t>
            </a:r>
            <a:r>
              <a:rPr lang="en-US" sz="1200" dirty="0">
                <a:latin typeface="Courier New" panose="02070309020205020404" pitchFamily="49" charset="0"/>
              </a:rPr>
              <a:t>,</a:t>
            </a:r>
            <a:r>
              <a:rPr lang="en-US" sz="1200" b="1" dirty="0">
                <a:solidFill>
                  <a:srgbClr val="008080"/>
                </a:solidFill>
                <a:latin typeface="Courier New" panose="02070309020205020404" pitchFamily="49" charset="0"/>
              </a:rPr>
              <a:t>13.3</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34.2</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18.1</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56.1</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8.1</a:t>
            </a:r>
            <a:r>
              <a:rPr lang="en-US" sz="1200" dirty="0">
                <a:solidFill>
                  <a:srgbClr val="000000"/>
                </a:solidFill>
                <a:latin typeface="Courier New" panose="02070309020205020404" pitchFamily="49" charset="0"/>
              </a:rPr>
              <a:t>,-</a:t>
            </a:r>
            <a:r>
              <a:rPr lang="en-US" sz="1200" b="1" dirty="0">
                <a:solidFill>
                  <a:srgbClr val="008080"/>
                </a:solidFill>
                <a:latin typeface="Courier New" panose="02070309020205020404" pitchFamily="49" charset="0"/>
              </a:rPr>
              <a:t>20.1</a:t>
            </a:r>
            <a:r>
              <a:rPr lang="en-US" sz="1200" dirty="0">
                <a:solidFill>
                  <a:srgbClr val="000000"/>
                </a:solidFill>
                <a:latin typeface="Courier New" panose="02070309020205020404" pitchFamily="49" charset="0"/>
              </a:rPr>
              <a:t>};</a:t>
            </a:r>
            <a:endParaRPr lang="en-US" sz="1200" dirty="0">
              <a:solidFill>
                <a:srgbClr val="008080"/>
              </a:solidFill>
              <a:latin typeface="Courier New" panose="02070309020205020404" pitchFamily="49" charset="0"/>
            </a:endParaRPr>
          </a:p>
          <a:p>
            <a:r>
              <a:rPr lang="en-US" sz="1200" dirty="0" err="1">
                <a:latin typeface="Courier New" panose="02070309020205020404" pitchFamily="49" charset="0"/>
              </a:rPr>
              <a:t>obsdiff</a:t>
            </a:r>
            <a:r>
              <a:rPr lang="en-US" sz="1200" dirty="0">
                <a:latin typeface="Courier New" panose="02070309020205020404" pitchFamily="49" charset="0"/>
              </a:rPr>
              <a:t> = mean(L) - mean(U);</a:t>
            </a:r>
          </a:p>
          <a:p>
            <a:r>
              <a:rPr lang="en-US" sz="1200" dirty="0">
                <a:solidFill>
                  <a:srgbClr val="0000FF"/>
                </a:solidFill>
                <a:latin typeface="Courier New" panose="02070309020205020404" pitchFamily="49" charset="0"/>
              </a:rPr>
              <a:t>print</a:t>
            </a:r>
            <a:r>
              <a:rPr lang="en-US" sz="1200" dirty="0">
                <a:latin typeface="Courier New" panose="02070309020205020404" pitchFamily="49" charset="0"/>
              </a:rPr>
              <a:t> </a:t>
            </a:r>
            <a:r>
              <a:rPr lang="en-US" sz="1200" dirty="0" err="1">
                <a:latin typeface="Courier New" panose="02070309020205020404" pitchFamily="49" charset="0"/>
              </a:rPr>
              <a:t>obsdiff</a:t>
            </a:r>
            <a:r>
              <a:rPr lang="en-US" sz="1200" dirty="0">
                <a:latin typeface="Courier New" panose="02070309020205020404" pitchFamily="49" charset="0"/>
              </a:rPr>
              <a:t>;</a:t>
            </a:r>
          </a:p>
          <a:p>
            <a:endParaRPr lang="en-US" sz="1200" dirty="0">
              <a:latin typeface="Courier New" panose="02070309020205020404" pitchFamily="49" charset="0"/>
            </a:endParaRPr>
          </a:p>
          <a:p>
            <a:endParaRPr lang="en-US" sz="1200" dirty="0">
              <a:latin typeface="Courier New" panose="02070309020205020404" pitchFamily="49" charset="0"/>
            </a:endParaRPr>
          </a:p>
          <a:p>
            <a:endParaRPr lang="en-US" sz="1200" dirty="0">
              <a:latin typeface="Courier New" panose="02070309020205020404" pitchFamily="49" charset="0"/>
            </a:endParaRPr>
          </a:p>
          <a:p>
            <a:r>
              <a:rPr lang="en-US" sz="1200" dirty="0">
                <a:solidFill>
                  <a:srgbClr val="0000FF"/>
                </a:solidFill>
                <a:latin typeface="Courier New" panose="02070309020205020404" pitchFamily="49" charset="0"/>
              </a:rPr>
              <a:t>call</a:t>
            </a:r>
            <a:r>
              <a:rPr lang="en-US" sz="1200" dirty="0">
                <a:latin typeface="Courier New" panose="02070309020205020404" pitchFamily="49" charset="0"/>
              </a:rPr>
              <a:t> </a:t>
            </a:r>
            <a:r>
              <a:rPr lang="en-US" sz="1200" dirty="0" err="1">
                <a:latin typeface="Courier New" panose="02070309020205020404" pitchFamily="49" charset="0"/>
              </a:rPr>
              <a:t>randseed</a:t>
            </a:r>
            <a:r>
              <a:rPr lang="en-US" sz="1200" dirty="0">
                <a:latin typeface="Courier New" panose="02070309020205020404" pitchFamily="49" charset="0"/>
              </a:rPr>
              <a:t>(</a:t>
            </a:r>
            <a:r>
              <a:rPr lang="en-US" sz="1200" b="1" dirty="0">
                <a:solidFill>
                  <a:srgbClr val="008080"/>
                </a:solidFill>
                <a:latin typeface="Courier New" panose="02070309020205020404" pitchFamily="49" charset="0"/>
              </a:rPr>
              <a:t>12345</a:t>
            </a:r>
            <a:r>
              <a:rPr lang="en-US" sz="1200" dirty="0">
                <a:latin typeface="Courier New" panose="02070309020205020404" pitchFamily="49" charset="0"/>
              </a:rPr>
              <a:t>);                             </a:t>
            </a:r>
            <a:r>
              <a:rPr lang="en-US" sz="1200" dirty="0">
                <a:solidFill>
                  <a:srgbClr val="008000"/>
                </a:solidFill>
                <a:latin typeface="Courier New" panose="02070309020205020404" pitchFamily="49" charset="0"/>
              </a:rPr>
              <a:t>/* set random number seed */</a:t>
            </a:r>
            <a:endParaRPr lang="en-US" sz="1200" dirty="0">
              <a:latin typeface="Courier New" panose="02070309020205020404" pitchFamily="49" charset="0"/>
            </a:endParaRPr>
          </a:p>
          <a:p>
            <a:r>
              <a:rPr lang="en-US" sz="1200" dirty="0" err="1">
                <a:latin typeface="Courier New" panose="02070309020205020404" pitchFamily="49" charset="0"/>
              </a:rPr>
              <a:t>alldata</a:t>
            </a:r>
            <a:r>
              <a:rPr lang="en-US" sz="1200" dirty="0">
                <a:latin typeface="Courier New" panose="02070309020205020404" pitchFamily="49" charset="0"/>
              </a:rPr>
              <a:t> = L // U;                        </a:t>
            </a:r>
            <a:r>
              <a:rPr lang="en-US" sz="1200" dirty="0">
                <a:solidFill>
                  <a:srgbClr val="008000"/>
                </a:solidFill>
                <a:latin typeface="Courier New" panose="02070309020205020404" pitchFamily="49" charset="0"/>
              </a:rPr>
              <a:t>/* stack data in a single vector */</a:t>
            </a:r>
            <a:endParaRPr lang="en-US" sz="1200" dirty="0">
              <a:latin typeface="Courier New" panose="02070309020205020404" pitchFamily="49" charset="0"/>
            </a:endParaRPr>
          </a:p>
          <a:p>
            <a:r>
              <a:rPr lang="en-US" sz="1200" dirty="0">
                <a:latin typeface="Courier New" panose="02070309020205020404" pitchFamily="49" charset="0"/>
              </a:rPr>
              <a:t>N1 = </a:t>
            </a:r>
            <a:r>
              <a:rPr lang="en-US" sz="1200" dirty="0" err="1">
                <a:latin typeface="Courier New" panose="02070309020205020404" pitchFamily="49" charset="0"/>
              </a:rPr>
              <a:t>nrow</a:t>
            </a:r>
            <a:r>
              <a:rPr lang="en-US" sz="1200" dirty="0">
                <a:latin typeface="Courier New" panose="02070309020205020404" pitchFamily="49" charset="0"/>
              </a:rPr>
              <a:t>(L);  N = N1 + </a:t>
            </a:r>
            <a:r>
              <a:rPr lang="en-US" sz="1200" dirty="0" err="1">
                <a:latin typeface="Courier New" panose="02070309020205020404" pitchFamily="49" charset="0"/>
              </a:rPr>
              <a:t>nrow</a:t>
            </a:r>
            <a:r>
              <a:rPr lang="en-US" sz="1200" dirty="0">
                <a:latin typeface="Courier New" panose="02070309020205020404" pitchFamily="49" charset="0"/>
              </a:rPr>
              <a:t>(U);</a:t>
            </a:r>
          </a:p>
          <a:p>
            <a:r>
              <a:rPr lang="en-US" sz="1200" dirty="0" err="1">
                <a:latin typeface="Courier New" panose="02070309020205020404" pitchFamily="49" charset="0"/>
              </a:rPr>
              <a:t>NRepl</a:t>
            </a:r>
            <a:r>
              <a:rPr lang="en-US" sz="1200" dirty="0">
                <a:latin typeface="Courier New" panose="02070309020205020404" pitchFamily="49" charset="0"/>
              </a:rPr>
              <a:t> = </a:t>
            </a:r>
            <a:r>
              <a:rPr lang="en-US" sz="1200" b="1" dirty="0">
                <a:solidFill>
                  <a:srgbClr val="008080"/>
                </a:solidFill>
                <a:latin typeface="Courier New" panose="02070309020205020404" pitchFamily="49" charset="0"/>
              </a:rPr>
              <a:t>9999</a:t>
            </a:r>
            <a:r>
              <a:rPr lang="en-US" sz="1200" dirty="0">
                <a:latin typeface="Courier New" panose="02070309020205020404" pitchFamily="49" charset="0"/>
              </a:rPr>
              <a:t>;                                     </a:t>
            </a:r>
            <a:r>
              <a:rPr lang="en-US" sz="1200" dirty="0">
                <a:solidFill>
                  <a:srgbClr val="008000"/>
                </a:solidFill>
                <a:latin typeface="Courier New" panose="02070309020205020404" pitchFamily="49" charset="0"/>
              </a:rPr>
              <a:t>/* number of permutations */</a:t>
            </a:r>
            <a:endParaRPr lang="en-US" sz="1200" dirty="0">
              <a:latin typeface="Courier New" panose="02070309020205020404" pitchFamily="49" charset="0"/>
            </a:endParaRPr>
          </a:p>
          <a:p>
            <a:r>
              <a:rPr lang="en-US" sz="1200" dirty="0" err="1">
                <a:latin typeface="Courier New" panose="02070309020205020404" pitchFamily="49" charset="0"/>
              </a:rPr>
              <a:t>nulldist</a:t>
            </a:r>
            <a:r>
              <a:rPr lang="en-US" sz="1200" dirty="0">
                <a:latin typeface="Courier New" panose="02070309020205020404" pitchFamily="49" charset="0"/>
              </a:rPr>
              <a:t> = j(NRepl,</a:t>
            </a:r>
            <a:r>
              <a:rPr lang="en-US" sz="1200" b="1" dirty="0">
                <a:solidFill>
                  <a:srgbClr val="008080"/>
                </a:solidFill>
                <a:latin typeface="Courier New" panose="02070309020205020404" pitchFamily="49" charset="0"/>
              </a:rPr>
              <a:t>1</a:t>
            </a:r>
            <a:r>
              <a:rPr lang="en-US" sz="1200" dirty="0">
                <a:latin typeface="Courier New" panose="02070309020205020404" pitchFamily="49" charset="0"/>
              </a:rPr>
              <a:t>);                   </a:t>
            </a:r>
            <a:r>
              <a:rPr lang="en-US" sz="1200" dirty="0">
                <a:solidFill>
                  <a:srgbClr val="008000"/>
                </a:solidFill>
                <a:latin typeface="Courier New" panose="02070309020205020404" pitchFamily="49" charset="0"/>
              </a:rPr>
              <a:t>/* allocate vector to hold results */</a:t>
            </a:r>
            <a:endParaRPr lang="en-US" sz="1200" dirty="0">
              <a:latin typeface="Courier New" panose="02070309020205020404" pitchFamily="49" charset="0"/>
            </a:endParaRPr>
          </a:p>
          <a:p>
            <a:br>
              <a:rPr lang="en-US" sz="1200" dirty="0">
                <a:latin typeface="Courier New" panose="02070309020205020404" pitchFamily="49" charset="0"/>
              </a:rPr>
            </a:br>
            <a:endParaRPr lang="en-US" sz="1200" dirty="0">
              <a:latin typeface="Courier New" panose="02070309020205020404" pitchFamily="49" charset="0"/>
            </a:endParaRPr>
          </a:p>
          <a:p>
            <a:r>
              <a:rPr lang="en-US" sz="1200" dirty="0">
                <a:latin typeface="Courier New" panose="02070309020205020404" pitchFamily="49" charset="0"/>
              </a:rPr>
              <a:t>x = sample(</a:t>
            </a:r>
            <a:r>
              <a:rPr lang="en-US" sz="1200" dirty="0" err="1">
                <a:latin typeface="Courier New" panose="02070309020205020404" pitchFamily="49" charset="0"/>
              </a:rPr>
              <a:t>alldata</a:t>
            </a:r>
            <a:r>
              <a:rPr lang="en-US" sz="1200" dirty="0">
                <a:latin typeface="Courier New" panose="02070309020205020404" pitchFamily="49" charset="0"/>
              </a:rPr>
              <a:t>, N//</a:t>
            </a:r>
            <a:r>
              <a:rPr lang="en-US" sz="1200" dirty="0" err="1">
                <a:latin typeface="Courier New" panose="02070309020205020404" pitchFamily="49" charset="0"/>
              </a:rPr>
              <a:t>NRepl</a:t>
            </a:r>
            <a:r>
              <a:rPr lang="en-US" sz="1200" dirty="0">
                <a:latin typeface="Courier New" panose="02070309020205020404" pitchFamily="49" charset="0"/>
              </a:rPr>
              <a:t>, </a:t>
            </a:r>
            <a:r>
              <a:rPr lang="en-US" sz="1200" dirty="0">
                <a:solidFill>
                  <a:srgbClr val="800080"/>
                </a:solidFill>
                <a:latin typeface="Courier New" panose="02070309020205020404" pitchFamily="49" charset="0"/>
              </a:rPr>
              <a:t>"WOR"</a:t>
            </a:r>
            <a:r>
              <a:rPr lang="en-US" sz="1200" dirty="0">
                <a:latin typeface="Courier New" panose="02070309020205020404" pitchFamily="49" charset="0"/>
              </a:rPr>
              <a:t>);               </a:t>
            </a:r>
            <a:r>
              <a:rPr lang="en-US" sz="1200" dirty="0">
                <a:solidFill>
                  <a:srgbClr val="008000"/>
                </a:solidFill>
                <a:latin typeface="Courier New" panose="02070309020205020404" pitchFamily="49" charset="0"/>
              </a:rPr>
              <a:t>/* create all resamples */</a:t>
            </a:r>
            <a:endParaRPr lang="en-US" sz="1200" dirty="0">
              <a:latin typeface="Courier New" panose="02070309020205020404" pitchFamily="49" charset="0"/>
            </a:endParaRPr>
          </a:p>
          <a:p>
            <a:r>
              <a:rPr lang="en-US" sz="1200" dirty="0" err="1">
                <a:latin typeface="Courier New" panose="02070309020205020404" pitchFamily="49" charset="0"/>
              </a:rPr>
              <a:t>nulldist</a:t>
            </a:r>
            <a:r>
              <a:rPr lang="en-US" sz="1200" dirty="0">
                <a:latin typeface="Courier New" panose="02070309020205020404" pitchFamily="49" charset="0"/>
              </a:rPr>
              <a:t> = x[,</a:t>
            </a:r>
            <a:r>
              <a:rPr lang="en-US" sz="1200" b="1" dirty="0">
                <a:solidFill>
                  <a:srgbClr val="008080"/>
                </a:solidFill>
                <a:latin typeface="Courier New" panose="02070309020205020404" pitchFamily="49" charset="0"/>
              </a:rPr>
              <a:t>1</a:t>
            </a:r>
            <a:r>
              <a:rPr lang="en-US" sz="1200" dirty="0">
                <a:latin typeface="Courier New" panose="02070309020205020404" pitchFamily="49" charset="0"/>
              </a:rPr>
              <a:t>:N1][,:] - x[,(N1+</a:t>
            </a:r>
            <a:r>
              <a:rPr lang="en-US" sz="1200" b="1" dirty="0">
                <a:solidFill>
                  <a:srgbClr val="008080"/>
                </a:solidFill>
                <a:latin typeface="Courier New" panose="02070309020205020404" pitchFamily="49" charset="0"/>
              </a:rPr>
              <a:t>1</a:t>
            </a:r>
            <a:r>
              <a:rPr lang="en-US" sz="1200" dirty="0">
                <a:latin typeface="Courier New" panose="02070309020205020404" pitchFamily="49" charset="0"/>
              </a:rPr>
              <a:t>):N][,:]; </a:t>
            </a:r>
            <a:r>
              <a:rPr lang="en-US" sz="1200" dirty="0">
                <a:solidFill>
                  <a:srgbClr val="008000"/>
                </a:solidFill>
                <a:latin typeface="Courier New" panose="02070309020205020404" pitchFamily="49" charset="0"/>
              </a:rPr>
              <a:t>/* compute all mean differences */</a:t>
            </a:r>
            <a:endParaRPr lang="en-US" sz="1200" dirty="0">
              <a:latin typeface="Courier New" panose="02070309020205020404" pitchFamily="49" charset="0"/>
            </a:endParaRPr>
          </a:p>
          <a:p>
            <a:r>
              <a:rPr lang="en-US" sz="1200" dirty="0">
                <a:latin typeface="Courier New" panose="02070309020205020404" pitchFamily="49" charset="0"/>
              </a:rPr>
              <a:t> </a:t>
            </a:r>
          </a:p>
          <a:p>
            <a:r>
              <a:rPr lang="en-US" sz="1200" dirty="0">
                <a:solidFill>
                  <a:srgbClr val="0000FF"/>
                </a:solidFill>
                <a:latin typeface="Courier New" panose="02070309020205020404" pitchFamily="49" charset="0"/>
              </a:rPr>
              <a:t>title</a:t>
            </a:r>
            <a:r>
              <a:rPr lang="en-US" sz="1200" dirty="0">
                <a:solidFill>
                  <a:srgbClr val="000000"/>
                </a:solidFill>
                <a:latin typeface="Courier New" panose="02070309020205020404" pitchFamily="49" charset="0"/>
              </a:rPr>
              <a:t> </a:t>
            </a:r>
            <a:r>
              <a:rPr lang="en-US" sz="1200" dirty="0">
                <a:solidFill>
                  <a:srgbClr val="800080"/>
                </a:solidFill>
                <a:latin typeface="Courier New" panose="02070309020205020404" pitchFamily="49" charset="0"/>
              </a:rPr>
              <a:t>"Histogram of Null Distribution"</a:t>
            </a:r>
            <a:r>
              <a:rPr lang="en-US" sz="1200" dirty="0">
                <a:solidFill>
                  <a:srgbClr val="000000"/>
                </a:solidFill>
                <a:latin typeface="Courier New" panose="02070309020205020404" pitchFamily="49" charset="0"/>
              </a:rPr>
              <a:t>;</a:t>
            </a:r>
            <a:endParaRPr lang="en-US" sz="1200" dirty="0">
              <a:solidFill>
                <a:srgbClr val="800080"/>
              </a:solidFill>
              <a:latin typeface="Courier New" panose="02070309020205020404" pitchFamily="49" charset="0"/>
            </a:endParaRPr>
          </a:p>
          <a:p>
            <a:r>
              <a:rPr lang="en-US" sz="1200" dirty="0" err="1">
                <a:solidFill>
                  <a:srgbClr val="000000"/>
                </a:solidFill>
                <a:latin typeface="Courier New" panose="02070309020205020404" pitchFamily="49" charset="0"/>
              </a:rPr>
              <a:t>refline</a:t>
            </a:r>
            <a:r>
              <a:rPr lang="en-US" sz="1200" dirty="0">
                <a:solidFill>
                  <a:srgbClr val="000000"/>
                </a:solidFill>
                <a:latin typeface="Courier New" panose="02070309020205020404" pitchFamily="49" charset="0"/>
              </a:rPr>
              <a:t> = </a:t>
            </a:r>
            <a:r>
              <a:rPr lang="en-US" sz="1200" dirty="0">
                <a:solidFill>
                  <a:srgbClr val="800080"/>
                </a:solidFill>
                <a:latin typeface="Courier New" panose="02070309020205020404" pitchFamily="49" charset="0"/>
              </a:rPr>
              <a:t>"</a:t>
            </a:r>
            <a:r>
              <a:rPr lang="en-US" sz="1200" dirty="0" err="1">
                <a:solidFill>
                  <a:srgbClr val="800080"/>
                </a:solidFill>
                <a:latin typeface="Courier New" panose="02070309020205020404" pitchFamily="49" charset="0"/>
              </a:rPr>
              <a:t>refline</a:t>
            </a:r>
            <a:r>
              <a:rPr lang="en-US" sz="1200" dirty="0">
                <a:solidFill>
                  <a:srgbClr val="800080"/>
                </a:solidFill>
                <a:latin typeface="Courier New" panose="02070309020205020404" pitchFamily="49" charset="0"/>
              </a:rPr>
              <a:t> "</a:t>
            </a:r>
            <a:r>
              <a:rPr lang="en-US" sz="1200" dirty="0">
                <a:solidFill>
                  <a:srgbClr val="000000"/>
                </a:solidFill>
                <a:latin typeface="Courier New" panose="02070309020205020404" pitchFamily="49" charset="0"/>
              </a:rPr>
              <a:t> + char(</a:t>
            </a:r>
            <a:r>
              <a:rPr lang="en-US" sz="1200" dirty="0" err="1">
                <a:solidFill>
                  <a:srgbClr val="000000"/>
                </a:solidFill>
                <a:latin typeface="Courier New" panose="02070309020205020404" pitchFamily="49" charset="0"/>
              </a:rPr>
              <a:t>obsdiff</a:t>
            </a:r>
            <a:r>
              <a:rPr lang="en-US" sz="1200" dirty="0">
                <a:solidFill>
                  <a:srgbClr val="000000"/>
                </a:solidFill>
                <a:latin typeface="Courier New" panose="02070309020205020404" pitchFamily="49" charset="0"/>
              </a:rPr>
              <a:t>) + </a:t>
            </a:r>
            <a:r>
              <a:rPr lang="en-US" sz="1200" dirty="0">
                <a:solidFill>
                  <a:srgbClr val="800080"/>
                </a:solidFill>
                <a:latin typeface="Courier New" panose="02070309020205020404" pitchFamily="49" charset="0"/>
              </a:rPr>
              <a:t>" / axis=x </a:t>
            </a:r>
            <a:r>
              <a:rPr lang="en-US" sz="1200" dirty="0" err="1">
                <a:solidFill>
                  <a:srgbClr val="800080"/>
                </a:solidFill>
                <a:latin typeface="Courier New" panose="02070309020205020404" pitchFamily="49" charset="0"/>
              </a:rPr>
              <a:t>lineattrs</a:t>
            </a:r>
            <a:r>
              <a:rPr lang="en-US" sz="1200" dirty="0">
                <a:solidFill>
                  <a:srgbClr val="800080"/>
                </a:solidFill>
                <a:latin typeface="Courier New" panose="02070309020205020404" pitchFamily="49" charset="0"/>
              </a:rPr>
              <a:t>=(color=red);"</a:t>
            </a:r>
            <a:r>
              <a:rPr lang="en-US" sz="1200" dirty="0">
                <a:solidFill>
                  <a:srgbClr val="000000"/>
                </a:solidFill>
                <a:latin typeface="Courier New" panose="02070309020205020404" pitchFamily="49" charset="0"/>
              </a:rPr>
              <a:t>;</a:t>
            </a:r>
            <a:endParaRPr lang="en-US" sz="1200" dirty="0">
              <a:solidFill>
                <a:srgbClr val="800080"/>
              </a:solidFill>
              <a:latin typeface="Courier New" panose="02070309020205020404" pitchFamily="49" charset="0"/>
            </a:endParaRPr>
          </a:p>
          <a:p>
            <a:r>
              <a:rPr lang="en-US" sz="1200" dirty="0">
                <a:solidFill>
                  <a:srgbClr val="0000FF"/>
                </a:solidFill>
                <a:latin typeface="Courier New" panose="02070309020205020404" pitchFamily="49" charset="0"/>
              </a:rPr>
              <a:t>call</a:t>
            </a:r>
            <a:r>
              <a:rPr lang="en-US" sz="1200" dirty="0">
                <a:latin typeface="Courier New" panose="02070309020205020404" pitchFamily="49" charset="0"/>
              </a:rPr>
              <a:t> Histogram(</a:t>
            </a:r>
            <a:r>
              <a:rPr lang="en-US" sz="1200" dirty="0" err="1">
                <a:latin typeface="Courier New" panose="02070309020205020404" pitchFamily="49" charset="0"/>
              </a:rPr>
              <a:t>nulldist</a:t>
            </a:r>
            <a:r>
              <a:rPr lang="en-US" sz="1200" dirty="0">
                <a:latin typeface="Courier New" panose="02070309020205020404" pitchFamily="49" charset="0"/>
              </a:rPr>
              <a:t>) other=</a:t>
            </a:r>
            <a:r>
              <a:rPr lang="en-US" sz="1200" dirty="0" err="1">
                <a:latin typeface="Courier New" panose="02070309020205020404" pitchFamily="49" charset="0"/>
              </a:rPr>
              <a:t>refline</a:t>
            </a:r>
            <a:r>
              <a:rPr lang="en-US" sz="1200" dirty="0">
                <a:latin typeface="Courier New" panose="02070309020205020404" pitchFamily="49" charset="0"/>
              </a:rPr>
              <a:t>;</a:t>
            </a:r>
          </a:p>
          <a:p>
            <a:endParaRPr lang="en-US" sz="1200" dirty="0">
              <a:latin typeface="Courier New" panose="02070309020205020404" pitchFamily="49" charset="0"/>
            </a:endParaRPr>
          </a:p>
          <a:p>
            <a:r>
              <a:rPr lang="en-US" sz="1200" dirty="0">
                <a:solidFill>
                  <a:srgbClr val="0000FF"/>
                </a:solidFill>
                <a:latin typeface="Courier New" panose="02070309020205020404" pitchFamily="49" charset="0"/>
              </a:rPr>
              <a:t>create</a:t>
            </a:r>
            <a:r>
              <a:rPr lang="en-US" sz="1200" dirty="0">
                <a:latin typeface="Courier New" panose="02070309020205020404" pitchFamily="49" charset="0"/>
              </a:rPr>
              <a:t> </a:t>
            </a:r>
            <a:r>
              <a:rPr lang="en-US" sz="1200" dirty="0" err="1">
                <a:latin typeface="Courier New" panose="02070309020205020404" pitchFamily="49" charset="0"/>
              </a:rPr>
              <a:t>newds</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from</a:t>
            </a:r>
            <a:r>
              <a:rPr lang="en-US" sz="1200" dirty="0">
                <a:latin typeface="Courier New" panose="02070309020205020404" pitchFamily="49" charset="0"/>
              </a:rPr>
              <a:t> </a:t>
            </a:r>
            <a:r>
              <a:rPr lang="en-US" sz="1200" dirty="0" err="1">
                <a:latin typeface="Courier New" panose="02070309020205020404" pitchFamily="49" charset="0"/>
              </a:rPr>
              <a:t>nulldist</a:t>
            </a:r>
            <a:r>
              <a:rPr lang="en-US" sz="1200" dirty="0">
                <a:latin typeface="Courier New" panose="02070309020205020404" pitchFamily="49" charset="0"/>
              </a:rPr>
              <a:t>;                                                                      </a:t>
            </a:r>
          </a:p>
          <a:p>
            <a:r>
              <a:rPr lang="en-US" sz="1200" dirty="0">
                <a:solidFill>
                  <a:srgbClr val="0000FF"/>
                </a:solidFill>
                <a:latin typeface="Courier New" panose="02070309020205020404" pitchFamily="49" charset="0"/>
              </a:rPr>
              <a:t>append</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from</a:t>
            </a:r>
            <a:r>
              <a:rPr lang="en-US" sz="1200" dirty="0">
                <a:latin typeface="Courier New" panose="02070309020205020404" pitchFamily="49" charset="0"/>
              </a:rPr>
              <a:t> </a:t>
            </a:r>
            <a:r>
              <a:rPr lang="en-US" sz="1200" dirty="0" err="1">
                <a:latin typeface="Courier New" panose="02070309020205020404" pitchFamily="49" charset="0"/>
              </a:rPr>
              <a:t>nulldist</a:t>
            </a:r>
            <a:r>
              <a:rPr lang="en-US" sz="1200" dirty="0">
                <a:latin typeface="Courier New" panose="02070309020205020404" pitchFamily="49" charset="0"/>
              </a:rPr>
              <a:t>; </a:t>
            </a:r>
          </a:p>
          <a:p>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br>
              <a:rPr lang="en-US" sz="1200" dirty="0">
                <a:latin typeface="Courier New" panose="02070309020205020404" pitchFamily="49" charset="0"/>
              </a:rPr>
            </a:br>
            <a:endParaRPr lang="en-US" sz="1200" dirty="0">
              <a:latin typeface="Courier New" panose="02070309020205020404" pitchFamily="49" charset="0"/>
            </a:endParaRPr>
          </a:p>
          <a:p>
            <a:endParaRPr lang="en-US" sz="1200" dirty="0">
              <a:solidFill>
                <a:srgbClr val="000080"/>
              </a:solidFill>
              <a:effectLst/>
              <a:latin typeface="Courier New" panose="02070309020205020404" pitchFamily="49" charset="0"/>
            </a:endParaRPr>
          </a:p>
        </p:txBody>
      </p:sp>
      <p:sp>
        <p:nvSpPr>
          <p:cNvPr id="5" name="Rectangle 4">
            <a:extLst>
              <a:ext uri="{FF2B5EF4-FFF2-40B4-BE49-F238E27FC236}">
                <a16:creationId xmlns:a16="http://schemas.microsoft.com/office/drawing/2014/main" id="{E23A5BAA-1D5A-4A40-A8F4-275CB919F6CC}"/>
              </a:ext>
            </a:extLst>
          </p:cNvPr>
          <p:cNvSpPr/>
          <p:nvPr/>
        </p:nvSpPr>
        <p:spPr>
          <a:xfrm>
            <a:off x="8001000" y="1336964"/>
            <a:ext cx="3962400" cy="3600986"/>
          </a:xfrm>
          <a:prstGeom prst="rect">
            <a:avLst/>
          </a:prstGeom>
        </p:spPr>
        <p:txBody>
          <a:bodyPr wrap="square">
            <a:spAutoFit/>
          </a:bodyPr>
          <a:lstStyle/>
          <a:p>
            <a:br>
              <a:rPr lang="en-US" sz="1200" dirty="0">
                <a:latin typeface="Courier New" panose="02070309020205020404" pitchFamily="49" charset="0"/>
              </a:rPr>
            </a:br>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data</a:t>
            </a:r>
            <a:r>
              <a:rPr lang="en-US" sz="1200" dirty="0">
                <a:latin typeface="Courier New" panose="02070309020205020404" pitchFamily="49" charset="0"/>
              </a:rPr>
              <a:t> </a:t>
            </a:r>
            <a:r>
              <a:rPr lang="en-US" sz="1200" dirty="0" err="1">
                <a:latin typeface="Courier New" panose="02070309020205020404" pitchFamily="49" charset="0"/>
              </a:rPr>
              <a:t>pvaluecalc</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set</a:t>
            </a:r>
            <a:r>
              <a:rPr lang="en-US" sz="1200" dirty="0">
                <a:latin typeface="Courier New" panose="02070309020205020404" pitchFamily="49" charset="0"/>
              </a:rPr>
              <a:t> </a:t>
            </a:r>
            <a:r>
              <a:rPr lang="en-US" sz="1200" dirty="0" err="1">
                <a:latin typeface="Courier New" panose="02070309020205020404" pitchFamily="49" charset="0"/>
              </a:rPr>
              <a:t>newds</a:t>
            </a:r>
            <a:r>
              <a:rPr lang="en-US" sz="1200" dirty="0">
                <a:latin typeface="Courier New" panose="02070309020205020404" pitchFamily="49" charset="0"/>
              </a:rPr>
              <a:t>;</a:t>
            </a:r>
          </a:p>
          <a:p>
            <a:r>
              <a:rPr lang="en-US" sz="1200" dirty="0">
                <a:latin typeface="Courier New" panose="02070309020205020404" pitchFamily="49" charset="0"/>
              </a:rPr>
              <a:t>count = </a:t>
            </a:r>
            <a:r>
              <a:rPr lang="en-US" sz="1200" b="1" dirty="0">
                <a:solidFill>
                  <a:srgbClr val="008080"/>
                </a:solidFill>
                <a:latin typeface="Courier New" panose="02070309020205020404" pitchFamily="49" charset="0"/>
              </a:rPr>
              <a:t>0</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if</a:t>
            </a:r>
            <a:r>
              <a:rPr lang="en-US" sz="1200" dirty="0">
                <a:latin typeface="Courier New" panose="02070309020205020404" pitchFamily="49" charset="0"/>
              </a:rPr>
              <a:t> (COL1 &gt;= </a:t>
            </a:r>
            <a:r>
              <a:rPr lang="en-US" sz="1200" b="1" dirty="0">
                <a:solidFill>
                  <a:srgbClr val="008080"/>
                </a:solidFill>
                <a:latin typeface="Courier New" panose="02070309020205020404" pitchFamily="49" charset="0"/>
              </a:rPr>
              <a:t>38.1048</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then</a:t>
            </a:r>
            <a:r>
              <a:rPr lang="en-US" sz="1200" dirty="0">
                <a:latin typeface="Courier New" panose="02070309020205020404" pitchFamily="49" charset="0"/>
              </a:rPr>
              <a:t> count = count + </a:t>
            </a:r>
            <a:r>
              <a:rPr lang="en-US" sz="1200" b="1" dirty="0">
                <a:solidFill>
                  <a:srgbClr val="008080"/>
                </a:solidFill>
                <a:latin typeface="Courier New" panose="02070309020205020404" pitchFamily="49" charset="0"/>
              </a:rPr>
              <a:t>1</a:t>
            </a:r>
            <a:r>
              <a:rPr lang="en-US" sz="1200" dirty="0">
                <a:latin typeface="Courier New" panose="02070309020205020404" pitchFamily="49" charset="0"/>
              </a:rPr>
              <a:t>;</a:t>
            </a:r>
          </a:p>
          <a:p>
            <a:r>
              <a:rPr lang="en-US" sz="1200" dirty="0" err="1">
                <a:latin typeface="Courier New" panose="02070309020205020404" pitchFamily="49" charset="0"/>
              </a:rPr>
              <a:t>pvalue</a:t>
            </a:r>
            <a:r>
              <a:rPr lang="en-US" sz="1200" dirty="0">
                <a:latin typeface="Courier New" panose="02070309020205020404" pitchFamily="49" charset="0"/>
              </a:rPr>
              <a:t> = count / </a:t>
            </a:r>
            <a:r>
              <a:rPr lang="en-US" sz="1200" b="1" dirty="0">
                <a:solidFill>
                  <a:srgbClr val="008080"/>
                </a:solidFill>
                <a:latin typeface="Courier New" panose="02070309020205020404" pitchFamily="49" charset="0"/>
              </a:rPr>
              <a:t>10000</a:t>
            </a:r>
            <a:r>
              <a:rPr lang="en-US" sz="1200" dirty="0">
                <a:latin typeface="Courier New" panose="02070309020205020404" pitchFamily="49" charset="0"/>
              </a:rPr>
              <a: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br>
              <a:rPr lang="en-US" sz="1200" dirty="0">
                <a:latin typeface="Courier New" panose="02070309020205020404" pitchFamily="49" charset="0"/>
              </a:rPr>
            </a:br>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a:solidFill>
                  <a:srgbClr val="000080"/>
                </a:solidFill>
                <a:latin typeface="Courier New" panose="02070309020205020404" pitchFamily="49" charset="0"/>
              </a:rPr>
              <a:t>univariate</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a:t>
            </a:r>
            <a:r>
              <a:rPr lang="en-US" sz="1200" dirty="0" err="1">
                <a:latin typeface="Courier New" panose="02070309020205020404" pitchFamily="49" charset="0"/>
              </a:rPr>
              <a:t>pvaluecalc</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var</a:t>
            </a:r>
            <a:r>
              <a:rPr lang="en-US" sz="1200" dirty="0">
                <a:latin typeface="Courier New" panose="02070309020205020404" pitchFamily="49" charset="0"/>
              </a:rPr>
              <a:t> </a:t>
            </a:r>
            <a:r>
              <a:rPr lang="en-US" sz="1200" dirty="0" err="1">
                <a:latin typeface="Courier New" panose="02070309020205020404" pitchFamily="49" charset="0"/>
              </a:rPr>
              <a:t>pvalue</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output</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out</a:t>
            </a:r>
            <a:r>
              <a:rPr lang="en-US" sz="1200" dirty="0">
                <a:latin typeface="Courier New" panose="02070309020205020404" pitchFamily="49" charset="0"/>
              </a:rPr>
              <a:t> = </a:t>
            </a:r>
            <a:r>
              <a:rPr lang="en-US" sz="1200" dirty="0" err="1">
                <a:latin typeface="Courier New" panose="02070309020205020404" pitchFamily="49" charset="0"/>
              </a:rPr>
              <a:t>pvalue</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sum</a:t>
            </a:r>
            <a:r>
              <a:rPr lang="en-US" sz="1200" dirty="0">
                <a:latin typeface="Courier New" panose="02070309020205020404" pitchFamily="49" charset="0"/>
              </a:rPr>
              <a:t> = </a:t>
            </a:r>
            <a:r>
              <a:rPr lang="en-US" sz="1200" dirty="0" err="1">
                <a:latin typeface="Courier New" panose="02070309020205020404" pitchFamily="49" charset="0"/>
              </a:rPr>
              <a:t>pvalue</a:t>
            </a:r>
            <a:r>
              <a:rPr lang="en-US" sz="1200" dirty="0">
                <a:latin typeface="Courier New" panose="02070309020205020404" pitchFamily="49" charset="0"/>
              </a:rPr>
              <a: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br>
              <a:rPr lang="en-US" sz="1200" dirty="0">
                <a:latin typeface="Courier New" panose="02070309020205020404" pitchFamily="49" charset="0"/>
              </a:rPr>
            </a:br>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a:solidFill>
                  <a:srgbClr val="000080"/>
                </a:solidFill>
                <a:latin typeface="Courier New" panose="02070309020205020404" pitchFamily="49" charset="0"/>
              </a:rPr>
              <a:t>print</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a:t>
            </a:r>
            <a:r>
              <a:rPr lang="en-US" sz="1200" dirty="0" err="1">
                <a:latin typeface="Courier New" panose="02070309020205020404" pitchFamily="49" charset="0"/>
              </a:rPr>
              <a:t>pvalue</a:t>
            </a:r>
            <a:r>
              <a:rPr lang="en-US" sz="1200" dirty="0">
                <a:latin typeface="Courier New" panose="02070309020205020404" pitchFamily="49" charset="0"/>
              </a:rPr>
              <a: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p>
        </p:txBody>
      </p:sp>
      <p:pic>
        <p:nvPicPr>
          <p:cNvPr id="6" name="Picture 5">
            <a:extLst>
              <a:ext uri="{FF2B5EF4-FFF2-40B4-BE49-F238E27FC236}">
                <a16:creationId xmlns:a16="http://schemas.microsoft.com/office/drawing/2014/main" id="{7612A113-4F4B-AA4C-8B2C-82736BDFF7A8}"/>
              </a:ext>
            </a:extLst>
          </p:cNvPr>
          <p:cNvPicPr>
            <a:picLocks noChangeAspect="1"/>
          </p:cNvPicPr>
          <p:nvPr/>
        </p:nvPicPr>
        <p:blipFill>
          <a:blip r:embed="rId2"/>
          <a:stretch>
            <a:fillRect/>
          </a:stretch>
        </p:blipFill>
        <p:spPr>
          <a:xfrm>
            <a:off x="1828800" y="2438400"/>
            <a:ext cx="728168" cy="579025"/>
          </a:xfrm>
          <a:prstGeom prst="rect">
            <a:avLst/>
          </a:prstGeom>
        </p:spPr>
      </p:pic>
    </p:spTree>
    <p:extLst>
      <p:ext uri="{BB962C8B-B14F-4D97-AF65-F5344CB8AC3E}">
        <p14:creationId xmlns:p14="http://schemas.microsoft.com/office/powerpoint/2010/main" val="395485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2993-5595-EC4E-AE8A-0DCA769CE9BC}"/>
              </a:ext>
            </a:extLst>
          </p:cNvPr>
          <p:cNvSpPr>
            <a:spLocks noGrp="1"/>
          </p:cNvSpPr>
          <p:nvPr>
            <p:ph type="title"/>
          </p:nvPr>
        </p:nvSpPr>
        <p:spPr/>
        <p:txBody>
          <a:bodyPr/>
          <a:lstStyle/>
          <a:p>
            <a:r>
              <a:rPr lang="en-US" dirty="0" err="1"/>
              <a:t>Permuatation</a:t>
            </a:r>
            <a:r>
              <a:rPr lang="en-US" dirty="0"/>
              <a:t> Test: SAS</a:t>
            </a:r>
          </a:p>
        </p:txBody>
      </p:sp>
      <p:pic>
        <p:nvPicPr>
          <p:cNvPr id="6" name="Picture 5">
            <a:extLst>
              <a:ext uri="{FF2B5EF4-FFF2-40B4-BE49-F238E27FC236}">
                <a16:creationId xmlns:a16="http://schemas.microsoft.com/office/drawing/2014/main" id="{318AD74B-E48E-2D4D-8F1C-F4591B0216C5}"/>
              </a:ext>
            </a:extLst>
          </p:cNvPr>
          <p:cNvPicPr>
            <a:picLocks noChangeAspect="1"/>
          </p:cNvPicPr>
          <p:nvPr/>
        </p:nvPicPr>
        <p:blipFill>
          <a:blip r:embed="rId2"/>
          <a:stretch>
            <a:fillRect/>
          </a:stretch>
        </p:blipFill>
        <p:spPr>
          <a:xfrm>
            <a:off x="609600" y="1905000"/>
            <a:ext cx="5334000" cy="4043649"/>
          </a:xfrm>
          <a:prstGeom prst="rect">
            <a:avLst/>
          </a:prstGeom>
        </p:spPr>
      </p:pic>
      <p:pic>
        <p:nvPicPr>
          <p:cNvPr id="7" name="Picture 6">
            <a:extLst>
              <a:ext uri="{FF2B5EF4-FFF2-40B4-BE49-F238E27FC236}">
                <a16:creationId xmlns:a16="http://schemas.microsoft.com/office/drawing/2014/main" id="{21E779A3-A8E4-0644-B3A2-CD0DF99E9F1A}"/>
              </a:ext>
            </a:extLst>
          </p:cNvPr>
          <p:cNvPicPr>
            <a:picLocks noChangeAspect="1"/>
          </p:cNvPicPr>
          <p:nvPr/>
        </p:nvPicPr>
        <p:blipFill>
          <a:blip r:embed="rId3"/>
          <a:stretch>
            <a:fillRect/>
          </a:stretch>
        </p:blipFill>
        <p:spPr>
          <a:xfrm>
            <a:off x="9372600" y="2015870"/>
            <a:ext cx="1606301" cy="1050274"/>
          </a:xfrm>
          <a:prstGeom prst="rect">
            <a:avLst/>
          </a:prstGeom>
        </p:spPr>
      </p:pic>
      <p:pic>
        <p:nvPicPr>
          <p:cNvPr id="8" name="Picture 7">
            <a:extLst>
              <a:ext uri="{FF2B5EF4-FFF2-40B4-BE49-F238E27FC236}">
                <a16:creationId xmlns:a16="http://schemas.microsoft.com/office/drawing/2014/main" id="{3892E5BB-B354-3C41-8E43-B3D52FA2D6CF}"/>
              </a:ext>
            </a:extLst>
          </p:cNvPr>
          <p:cNvPicPr>
            <a:picLocks noChangeAspect="1"/>
          </p:cNvPicPr>
          <p:nvPr/>
        </p:nvPicPr>
        <p:blipFill>
          <a:blip r:embed="rId4"/>
          <a:stretch>
            <a:fillRect/>
          </a:stretch>
        </p:blipFill>
        <p:spPr>
          <a:xfrm>
            <a:off x="6696363" y="2015870"/>
            <a:ext cx="1320800" cy="105027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FE996F2-A2B2-FD40-A5F2-E1511E2EEA16}"/>
                  </a:ext>
                </a:extLst>
              </p:cNvPr>
              <p:cNvSpPr/>
              <p:nvPr/>
            </p:nvSpPr>
            <p:spPr>
              <a:xfrm>
                <a:off x="6248402" y="3493984"/>
                <a:ext cx="5943598" cy="1815882"/>
              </a:xfrm>
              <a:prstGeom prst="rect">
                <a:avLst/>
              </a:prstGeom>
            </p:spPr>
            <p:txBody>
              <a:bodyPr wrap="square">
                <a:spAutoFit/>
              </a:bodyPr>
              <a:lstStyle/>
              <a:p>
                <a:r>
                  <a:rPr lang="en-US" sz="1600" dirty="0"/>
                  <a:t>Conclusion: There is strong evidence to suggest that the mean of the percent seedlings lost in the logged plots is more than that of the unlogged plots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=0.003</m:t>
                    </m:r>
                  </m:oMath>
                </a14:m>
                <a:r>
                  <a:rPr lang="en-US" sz="1600" dirty="0"/>
                  <a:t> from a one-sided permutation test). Note that this is on the mean rather than the median although both tests found strong evidence of a difference in their respective parameters (median and mean percent lost) with similar </a:t>
                </a:r>
                <a:r>
                  <a:rPr lang="en-US" sz="1600" dirty="0" err="1"/>
                  <a:t>pvalues</a:t>
                </a:r>
                <a:r>
                  <a:rPr lang="en-US" sz="1600" dirty="0"/>
                  <a:t> (.0075 and .003).</a:t>
                </a:r>
              </a:p>
            </p:txBody>
          </p:sp>
        </mc:Choice>
        <mc:Fallback xmlns="">
          <p:sp>
            <p:nvSpPr>
              <p:cNvPr id="9" name="Rectangle 8">
                <a:extLst>
                  <a:ext uri="{FF2B5EF4-FFF2-40B4-BE49-F238E27FC236}">
                    <a16:creationId xmlns:a16="http://schemas.microsoft.com/office/drawing/2014/main" id="{8FE996F2-A2B2-FD40-A5F2-E1511E2EEA16}"/>
                  </a:ext>
                </a:extLst>
              </p:cNvPr>
              <p:cNvSpPr>
                <a:spLocks noRot="1" noChangeAspect="1" noMove="1" noResize="1" noEditPoints="1" noAdjustHandles="1" noChangeArrowheads="1" noChangeShapeType="1" noTextEdit="1"/>
              </p:cNvSpPr>
              <p:nvPr/>
            </p:nvSpPr>
            <p:spPr>
              <a:xfrm>
                <a:off x="6248402" y="3493984"/>
                <a:ext cx="5943598" cy="1815882"/>
              </a:xfrm>
              <a:prstGeom prst="rect">
                <a:avLst/>
              </a:prstGeom>
              <a:blipFill>
                <a:blip r:embed="rId5"/>
                <a:stretch>
                  <a:fillRect l="-640" t="-1389" b="-3472"/>
                </a:stretch>
              </a:blipFill>
            </p:spPr>
            <p:txBody>
              <a:bodyPr/>
              <a:lstStyle/>
              <a:p>
                <a:r>
                  <a:rPr lang="en-US">
                    <a:noFill/>
                  </a:rPr>
                  <a:t> </a:t>
                </a:r>
              </a:p>
            </p:txBody>
          </p:sp>
        </mc:Fallback>
      </mc:AlternateContent>
    </p:spTree>
    <p:extLst>
      <p:ext uri="{BB962C8B-B14F-4D97-AF65-F5344CB8AC3E}">
        <p14:creationId xmlns:p14="http://schemas.microsoft.com/office/powerpoint/2010/main" val="218742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449F-B444-7D43-BAB9-2A9A05C50B80}"/>
              </a:ext>
            </a:extLst>
          </p:cNvPr>
          <p:cNvSpPr>
            <a:spLocks noGrp="1"/>
          </p:cNvSpPr>
          <p:nvPr>
            <p:ph type="title"/>
          </p:nvPr>
        </p:nvSpPr>
        <p:spPr>
          <a:xfrm>
            <a:off x="2152650" y="2407287"/>
            <a:ext cx="7886700" cy="1325563"/>
          </a:xfrm>
        </p:spPr>
        <p:txBody>
          <a:bodyPr/>
          <a:lstStyle/>
          <a:p>
            <a:pPr algn="ctr"/>
            <a:r>
              <a:rPr lang="en-US" dirty="0"/>
              <a:t>Question 1:</a:t>
            </a:r>
            <a:br>
              <a:rPr lang="en-US" dirty="0"/>
            </a:br>
            <a:r>
              <a:rPr lang="en-US" dirty="0"/>
              <a:t>Quick Quiz Questions</a:t>
            </a:r>
          </a:p>
        </p:txBody>
      </p:sp>
    </p:spTree>
    <p:extLst>
      <p:ext uri="{BB962C8B-B14F-4D97-AF65-F5344CB8AC3E}">
        <p14:creationId xmlns:p14="http://schemas.microsoft.com/office/powerpoint/2010/main" val="144684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03A3-7030-7C47-93C4-F8ADAA007AAE}"/>
              </a:ext>
            </a:extLst>
          </p:cNvPr>
          <p:cNvSpPr>
            <a:spLocks noGrp="1"/>
          </p:cNvSpPr>
          <p:nvPr>
            <p:ph type="title"/>
          </p:nvPr>
        </p:nvSpPr>
        <p:spPr/>
        <p:txBody>
          <a:bodyPr/>
          <a:lstStyle/>
          <a:p>
            <a:r>
              <a:rPr lang="en-US" dirty="0"/>
              <a:t>Permutation Test: R</a:t>
            </a:r>
          </a:p>
        </p:txBody>
      </p:sp>
      <p:sp>
        <p:nvSpPr>
          <p:cNvPr id="4" name="Rectangle 3">
            <a:extLst>
              <a:ext uri="{FF2B5EF4-FFF2-40B4-BE49-F238E27FC236}">
                <a16:creationId xmlns:a16="http://schemas.microsoft.com/office/drawing/2014/main" id="{EEDB2E50-B86A-C341-B6E8-45F698C9CCEE}"/>
              </a:ext>
            </a:extLst>
          </p:cNvPr>
          <p:cNvSpPr/>
          <p:nvPr/>
        </p:nvSpPr>
        <p:spPr>
          <a:xfrm>
            <a:off x="419100" y="1458754"/>
            <a:ext cx="11353800" cy="5170646"/>
          </a:xfrm>
          <a:prstGeom prst="rect">
            <a:avLst/>
          </a:prstGeom>
        </p:spPr>
        <p:txBody>
          <a:bodyPr wrap="square">
            <a:spAutoFit/>
          </a:bodyPr>
          <a:lstStyle/>
          <a:p>
            <a:r>
              <a:rPr lang="en-US" sz="1500" dirty="0"/>
              <a:t>logging &lt;- </a:t>
            </a:r>
            <a:r>
              <a:rPr lang="en-US" sz="1500" dirty="0" err="1"/>
              <a:t>read.csv</a:t>
            </a:r>
            <a:r>
              <a:rPr lang="en-US" sz="1500" dirty="0"/>
              <a:t>(</a:t>
            </a:r>
            <a:r>
              <a:rPr lang="en-US" sz="1500" dirty="0" err="1"/>
              <a:t>file.choose</a:t>
            </a:r>
            <a:r>
              <a:rPr lang="en-US" sz="1500" dirty="0"/>
              <a:t>(),header = TRUE); # This reads it in if you directory is set to the right folder.</a:t>
            </a:r>
          </a:p>
          <a:p>
            <a:endParaRPr lang="en-US" sz="1500" dirty="0"/>
          </a:p>
          <a:p>
            <a:r>
              <a:rPr lang="en-US" sz="1500" dirty="0" err="1"/>
              <a:t>number_of_permutations</a:t>
            </a:r>
            <a:r>
              <a:rPr lang="en-US" sz="1500" dirty="0"/>
              <a:t> = 10000;</a:t>
            </a:r>
          </a:p>
          <a:p>
            <a:r>
              <a:rPr lang="en-US" sz="1500" dirty="0" err="1"/>
              <a:t>xbarholder</a:t>
            </a:r>
            <a:r>
              <a:rPr lang="en-US" sz="1500" dirty="0"/>
              <a:t> = c();</a:t>
            </a:r>
          </a:p>
          <a:p>
            <a:r>
              <a:rPr lang="en-US" sz="1500" dirty="0"/>
              <a:t>counter = 0;</a:t>
            </a:r>
          </a:p>
          <a:p>
            <a:r>
              <a:rPr lang="en-US" sz="1500" dirty="0" err="1"/>
              <a:t>observed_diff</a:t>
            </a:r>
            <a:r>
              <a:rPr lang="en-US" sz="1500" dirty="0"/>
              <a:t> = mean(subset(logging, Action == "L")$</a:t>
            </a:r>
            <a:r>
              <a:rPr lang="en-US" sz="1500" dirty="0" err="1"/>
              <a:t>PercentLost</a:t>
            </a:r>
            <a:r>
              <a:rPr lang="en-US" sz="1500" dirty="0"/>
              <a:t>)-mean(subset(logging, Action == "U")$</a:t>
            </a:r>
            <a:r>
              <a:rPr lang="en-US" sz="1500" dirty="0" err="1"/>
              <a:t>PercentLost</a:t>
            </a:r>
            <a:r>
              <a:rPr lang="en-US" sz="1500" dirty="0"/>
              <a:t>)</a:t>
            </a:r>
          </a:p>
          <a:p>
            <a:endParaRPr lang="en-US" sz="1500" dirty="0"/>
          </a:p>
          <a:p>
            <a:r>
              <a:rPr lang="en-US" sz="1500" dirty="0"/>
              <a:t>for(</a:t>
            </a:r>
            <a:r>
              <a:rPr lang="en-US" sz="1500" dirty="0" err="1"/>
              <a:t>i</a:t>
            </a:r>
            <a:r>
              <a:rPr lang="en-US" sz="1500" dirty="0"/>
              <a:t> in 1:number_of_permutations)</a:t>
            </a:r>
          </a:p>
          <a:p>
            <a:r>
              <a:rPr lang="en-US" sz="1500" dirty="0"/>
              <a:t>{</a:t>
            </a:r>
          </a:p>
          <a:p>
            <a:r>
              <a:rPr lang="en-US" sz="1500" dirty="0"/>
              <a:t>  scramble = sample(logging$PercentLost,16);</a:t>
            </a:r>
          </a:p>
          <a:p>
            <a:r>
              <a:rPr lang="en-US" sz="1500" dirty="0"/>
              <a:t>  L = scramble[1:9];</a:t>
            </a:r>
          </a:p>
          <a:p>
            <a:r>
              <a:rPr lang="en-US" sz="1500" dirty="0"/>
              <a:t>  U = scramble[10:16];</a:t>
            </a:r>
          </a:p>
          <a:p>
            <a:r>
              <a:rPr lang="en-US" sz="1500" dirty="0"/>
              <a:t>  diff = mean(L)-mean(U);</a:t>
            </a:r>
          </a:p>
          <a:p>
            <a:r>
              <a:rPr lang="en-US" sz="1500" dirty="0"/>
              <a:t>  </a:t>
            </a:r>
            <a:r>
              <a:rPr lang="en-US" sz="1500" dirty="0" err="1"/>
              <a:t>xbarholder</a:t>
            </a:r>
            <a:r>
              <a:rPr lang="en-US" sz="1500" dirty="0"/>
              <a:t>[</a:t>
            </a:r>
            <a:r>
              <a:rPr lang="en-US" sz="1500" dirty="0" err="1"/>
              <a:t>i</a:t>
            </a:r>
            <a:r>
              <a:rPr lang="en-US" sz="1500" dirty="0"/>
              <a:t>] = diff;</a:t>
            </a:r>
          </a:p>
          <a:p>
            <a:r>
              <a:rPr lang="en-US" sz="1500" dirty="0"/>
              <a:t>  if(diff &gt;= </a:t>
            </a:r>
            <a:r>
              <a:rPr lang="en-US" sz="1500" dirty="0" err="1"/>
              <a:t>observed_diff</a:t>
            </a:r>
            <a:r>
              <a:rPr lang="en-US" sz="1500" dirty="0"/>
              <a:t>)</a:t>
            </a:r>
          </a:p>
          <a:p>
            <a:r>
              <a:rPr lang="en-US" sz="1500" dirty="0"/>
              <a:t>    counter = counter + 1;</a:t>
            </a:r>
          </a:p>
          <a:p>
            <a:r>
              <a:rPr lang="en-US" sz="1500" dirty="0"/>
              <a:t>  </a:t>
            </a:r>
          </a:p>
          <a:p>
            <a:r>
              <a:rPr lang="en-US" sz="1500" dirty="0"/>
              <a:t>}</a:t>
            </a:r>
          </a:p>
          <a:p>
            <a:r>
              <a:rPr lang="en-US" sz="1500" dirty="0"/>
              <a:t>hist(</a:t>
            </a:r>
            <a:r>
              <a:rPr lang="en-US" sz="1500" dirty="0" err="1"/>
              <a:t>xbarholder</a:t>
            </a:r>
            <a:r>
              <a:rPr lang="en-US" sz="1500" dirty="0"/>
              <a:t>, col = "</a:t>
            </a:r>
            <a:r>
              <a:rPr lang="en-US" sz="1500" dirty="0" err="1"/>
              <a:t>lightblue</a:t>
            </a:r>
            <a:r>
              <a:rPr lang="en-US" sz="1500" dirty="0"/>
              <a:t>", main = "Differences Means Under Ho", </a:t>
            </a:r>
            <a:r>
              <a:rPr lang="en-US" sz="1500" dirty="0" err="1"/>
              <a:t>xlab</a:t>
            </a:r>
            <a:r>
              <a:rPr lang="en-US" sz="1500" dirty="0"/>
              <a:t> = "Diff of Means");</a:t>
            </a:r>
          </a:p>
          <a:p>
            <a:r>
              <a:rPr lang="en-US" sz="1500" dirty="0" err="1"/>
              <a:t>abline</a:t>
            </a:r>
            <a:r>
              <a:rPr lang="en-US" sz="1500" dirty="0"/>
              <a:t>(v = </a:t>
            </a:r>
            <a:r>
              <a:rPr lang="en-US" sz="1500" dirty="0" err="1"/>
              <a:t>observed_diff,col</a:t>
            </a:r>
            <a:r>
              <a:rPr lang="en-US" sz="1500" dirty="0"/>
              <a:t> = "red", </a:t>
            </a:r>
            <a:r>
              <a:rPr lang="en-US" sz="1500" dirty="0" err="1"/>
              <a:t>lwd</a:t>
            </a:r>
            <a:r>
              <a:rPr lang="en-US" sz="1500" dirty="0"/>
              <a:t> = 3);</a:t>
            </a:r>
          </a:p>
          <a:p>
            <a:r>
              <a:rPr lang="en-US" sz="1500" dirty="0" err="1"/>
              <a:t>pvalue</a:t>
            </a:r>
            <a:r>
              <a:rPr lang="en-US" sz="1500" dirty="0"/>
              <a:t> = counter / </a:t>
            </a:r>
            <a:r>
              <a:rPr lang="en-US" sz="1500" dirty="0" err="1"/>
              <a:t>number_of_permutations</a:t>
            </a:r>
            <a:r>
              <a:rPr lang="en-US" sz="1500" dirty="0"/>
              <a:t>;</a:t>
            </a:r>
          </a:p>
          <a:p>
            <a:r>
              <a:rPr lang="en-US" sz="1500" dirty="0" err="1"/>
              <a:t>pvalue</a:t>
            </a:r>
            <a:endParaRPr lang="en-US" sz="1500" dirty="0"/>
          </a:p>
        </p:txBody>
      </p:sp>
    </p:spTree>
    <p:extLst>
      <p:ext uri="{BB962C8B-B14F-4D97-AF65-F5344CB8AC3E}">
        <p14:creationId xmlns:p14="http://schemas.microsoft.com/office/powerpoint/2010/main" val="3023613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2993-5595-EC4E-AE8A-0DCA769CE9BC}"/>
              </a:ext>
            </a:extLst>
          </p:cNvPr>
          <p:cNvSpPr>
            <a:spLocks noGrp="1"/>
          </p:cNvSpPr>
          <p:nvPr>
            <p:ph type="title"/>
          </p:nvPr>
        </p:nvSpPr>
        <p:spPr/>
        <p:txBody>
          <a:bodyPr/>
          <a:lstStyle/>
          <a:p>
            <a:r>
              <a:rPr lang="en-US" dirty="0" err="1"/>
              <a:t>Permuatation</a:t>
            </a:r>
            <a:r>
              <a:rPr lang="en-US" dirty="0"/>
              <a:t> Test: SAS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FE996F2-A2B2-FD40-A5F2-E1511E2EEA16}"/>
                  </a:ext>
                </a:extLst>
              </p:cNvPr>
              <p:cNvSpPr/>
              <p:nvPr/>
            </p:nvSpPr>
            <p:spPr>
              <a:xfrm>
                <a:off x="6381173" y="3610322"/>
                <a:ext cx="5638800" cy="2062103"/>
              </a:xfrm>
              <a:prstGeom prst="rect">
                <a:avLst/>
              </a:prstGeom>
            </p:spPr>
            <p:txBody>
              <a:bodyPr wrap="square">
                <a:spAutoFit/>
              </a:bodyPr>
              <a:lstStyle/>
              <a:p>
                <a:r>
                  <a:rPr lang="en-US" sz="1600" dirty="0"/>
                  <a:t>Conclusion: There is strong evidence to suggest that the mean of the percent seedlings lost in the logged plots is more than that of the unlogged plots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=0.0041</m:t>
                    </m:r>
                  </m:oMath>
                </a14:m>
                <a:r>
                  <a:rPr lang="en-US" sz="1600" dirty="0"/>
                  <a:t> from a one-sided permutation test). Note that this is on the mean rather than the median although both tests found strong evidence of a difference in their respective parameters (median and mean percent lost) with similar </a:t>
                </a:r>
                <a:r>
                  <a:rPr lang="en-US" sz="1600" dirty="0" err="1"/>
                  <a:t>pvalues</a:t>
                </a:r>
                <a:r>
                  <a:rPr lang="en-US" sz="1600" dirty="0"/>
                  <a:t> (.0075 and .0041).</a:t>
                </a:r>
              </a:p>
            </p:txBody>
          </p:sp>
        </mc:Choice>
        <mc:Fallback xmlns="">
          <p:sp>
            <p:nvSpPr>
              <p:cNvPr id="9" name="Rectangle 8">
                <a:extLst>
                  <a:ext uri="{FF2B5EF4-FFF2-40B4-BE49-F238E27FC236}">
                    <a16:creationId xmlns:a16="http://schemas.microsoft.com/office/drawing/2014/main" id="{8FE996F2-A2B2-FD40-A5F2-E1511E2EEA16}"/>
                  </a:ext>
                </a:extLst>
              </p:cNvPr>
              <p:cNvSpPr>
                <a:spLocks noRot="1" noChangeAspect="1" noMove="1" noResize="1" noEditPoints="1" noAdjustHandles="1" noChangeArrowheads="1" noChangeShapeType="1" noTextEdit="1"/>
              </p:cNvSpPr>
              <p:nvPr/>
            </p:nvSpPr>
            <p:spPr>
              <a:xfrm>
                <a:off x="6381173" y="3610322"/>
                <a:ext cx="5638800" cy="2062103"/>
              </a:xfrm>
              <a:prstGeom prst="rect">
                <a:avLst/>
              </a:prstGeom>
              <a:blipFill>
                <a:blip r:embed="rId2"/>
                <a:stretch>
                  <a:fillRect l="-674" t="-1227" b="-30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3B354B2-81A9-6C4B-8B56-E3DE6EB9158D}"/>
              </a:ext>
            </a:extLst>
          </p:cNvPr>
          <p:cNvPicPr>
            <a:picLocks noChangeAspect="1"/>
          </p:cNvPicPr>
          <p:nvPr/>
        </p:nvPicPr>
        <p:blipFill>
          <a:blip r:embed="rId3"/>
          <a:stretch>
            <a:fillRect/>
          </a:stretch>
        </p:blipFill>
        <p:spPr>
          <a:xfrm>
            <a:off x="345696" y="2015870"/>
            <a:ext cx="6035477" cy="3911600"/>
          </a:xfrm>
          <a:prstGeom prst="rect">
            <a:avLst/>
          </a:prstGeom>
        </p:spPr>
      </p:pic>
      <p:pic>
        <p:nvPicPr>
          <p:cNvPr id="4" name="Picture 3">
            <a:extLst>
              <a:ext uri="{FF2B5EF4-FFF2-40B4-BE49-F238E27FC236}">
                <a16:creationId xmlns:a16="http://schemas.microsoft.com/office/drawing/2014/main" id="{19A75D41-32CD-A24D-86D3-21DD22110B9D}"/>
              </a:ext>
            </a:extLst>
          </p:cNvPr>
          <p:cNvPicPr>
            <a:picLocks noChangeAspect="1"/>
          </p:cNvPicPr>
          <p:nvPr/>
        </p:nvPicPr>
        <p:blipFill>
          <a:blip r:embed="rId4"/>
          <a:stretch>
            <a:fillRect/>
          </a:stretch>
        </p:blipFill>
        <p:spPr>
          <a:xfrm>
            <a:off x="9644318" y="2324125"/>
            <a:ext cx="1493723" cy="660383"/>
          </a:xfrm>
          <a:prstGeom prst="rect">
            <a:avLst/>
          </a:prstGeom>
        </p:spPr>
      </p:pic>
      <p:pic>
        <p:nvPicPr>
          <p:cNvPr id="5" name="Picture 4">
            <a:extLst>
              <a:ext uri="{FF2B5EF4-FFF2-40B4-BE49-F238E27FC236}">
                <a16:creationId xmlns:a16="http://schemas.microsoft.com/office/drawing/2014/main" id="{229DAFB1-59BE-CA4C-ADD4-4DAC529A7A2D}"/>
              </a:ext>
            </a:extLst>
          </p:cNvPr>
          <p:cNvPicPr>
            <a:picLocks noChangeAspect="1"/>
          </p:cNvPicPr>
          <p:nvPr/>
        </p:nvPicPr>
        <p:blipFill>
          <a:blip r:embed="rId5"/>
          <a:stretch>
            <a:fillRect/>
          </a:stretch>
        </p:blipFill>
        <p:spPr>
          <a:xfrm>
            <a:off x="6994071" y="2362201"/>
            <a:ext cx="2037349" cy="660382"/>
          </a:xfrm>
          <a:prstGeom prst="rect">
            <a:avLst/>
          </a:prstGeom>
        </p:spPr>
      </p:pic>
    </p:spTree>
    <p:extLst>
      <p:ext uri="{BB962C8B-B14F-4D97-AF65-F5344CB8AC3E}">
        <p14:creationId xmlns:p14="http://schemas.microsoft.com/office/powerpoint/2010/main" val="3724782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Question 2</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22</a:t>
            </a:fld>
            <a:endParaRPr lang="en-US" altLang="en-US" dirty="0"/>
          </a:p>
        </p:txBody>
      </p:sp>
    </p:spTree>
    <p:extLst>
      <p:ext uri="{BB962C8B-B14F-4D97-AF65-F5344CB8AC3E}">
        <p14:creationId xmlns:p14="http://schemas.microsoft.com/office/powerpoint/2010/main" val="2411195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78" y="190949"/>
            <a:ext cx="11178822" cy="1325563"/>
          </a:xfrm>
        </p:spPr>
        <p:txBody>
          <a:bodyPr>
            <a:normAutofit/>
          </a:bodyPr>
          <a:lstStyle/>
          <a:p>
            <a:pPr algn="ctr"/>
            <a:r>
              <a:rPr lang="en-US" dirty="0"/>
              <a:t>Rank Sum versus Welch’s … the Take Away</a:t>
            </a:r>
          </a:p>
        </p:txBody>
      </p:sp>
      <p:sp>
        <p:nvSpPr>
          <p:cNvPr id="3" name="Content Placeholder 2"/>
          <p:cNvSpPr>
            <a:spLocks noGrp="1"/>
          </p:cNvSpPr>
          <p:nvPr>
            <p:ph idx="1"/>
          </p:nvPr>
        </p:nvSpPr>
        <p:spPr>
          <a:xfrm>
            <a:off x="267848" y="1842181"/>
            <a:ext cx="11661881" cy="1024534"/>
          </a:xfrm>
        </p:spPr>
        <p:txBody>
          <a:bodyPr>
            <a:normAutofit fontScale="77500" lnSpcReduction="20000"/>
          </a:bodyPr>
          <a:lstStyle/>
          <a:p>
            <a:pPr marL="0" indent="0">
              <a:buNone/>
            </a:pPr>
            <a:r>
              <a:rPr lang="en-US" dirty="0"/>
              <a:t>If you wish to make inference on the mean and you have the sample size to invoke the CLT, Welch’s t-test is preferred by most statisticians, and it is robust to different standard deviations even when the sample size is not equal.</a:t>
            </a:r>
          </a:p>
        </p:txBody>
      </p:sp>
      <p:sp>
        <p:nvSpPr>
          <p:cNvPr id="4" name="Content Placeholder 2">
            <a:extLst>
              <a:ext uri="{FF2B5EF4-FFF2-40B4-BE49-F238E27FC236}">
                <a16:creationId xmlns:a16="http://schemas.microsoft.com/office/drawing/2014/main" id="{D5B7AB9A-ADD7-41E4-B02E-B8ABB8F742B0}"/>
              </a:ext>
            </a:extLst>
          </p:cNvPr>
          <p:cNvSpPr txBox="1">
            <a:spLocks/>
          </p:cNvSpPr>
          <p:nvPr/>
        </p:nvSpPr>
        <p:spPr>
          <a:xfrm>
            <a:off x="267848" y="2982889"/>
            <a:ext cx="11661881" cy="10245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Often, especially in skewed distributions, the median is a better measure of center.  For this reason, one may prefer the rank sum test even when Welch’s t-test is available.  </a:t>
            </a:r>
          </a:p>
        </p:txBody>
      </p:sp>
      <p:sp>
        <p:nvSpPr>
          <p:cNvPr id="5" name="Content Placeholder 2">
            <a:extLst>
              <a:ext uri="{FF2B5EF4-FFF2-40B4-BE49-F238E27FC236}">
                <a16:creationId xmlns:a16="http://schemas.microsoft.com/office/drawing/2014/main" id="{9853570E-8B46-4E47-A7E6-CA1BBC5A7CC5}"/>
              </a:ext>
            </a:extLst>
          </p:cNvPr>
          <p:cNvSpPr txBox="1">
            <a:spLocks/>
          </p:cNvSpPr>
          <p:nvPr/>
        </p:nvSpPr>
        <p:spPr>
          <a:xfrm>
            <a:off x="262271" y="3792210"/>
            <a:ext cx="11661881" cy="10245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If you have small sample sizes, you may not be very confident about the normality assumption even if the histograms and q-q plots look okay.  For this reason, one may wish to be “conservative” and run the rank sum test and obtain inference on the median.</a:t>
            </a:r>
          </a:p>
          <a:p>
            <a:pPr marL="0" indent="0">
              <a:buFont typeface="Calibri" panose="020F0502020204030204" pitchFamily="34" charset="0"/>
              <a:buNone/>
            </a:pPr>
            <a:endParaRPr lang="en-US" sz="1100" dirty="0"/>
          </a:p>
          <a:p>
            <a:pPr marL="0" indent="0">
              <a:buFont typeface="Calibri" panose="020F0502020204030204" pitchFamily="34" charset="0"/>
              <a:buNone/>
            </a:pPr>
            <a:endParaRPr lang="en-US" dirty="0"/>
          </a:p>
        </p:txBody>
      </p:sp>
      <p:sp>
        <p:nvSpPr>
          <p:cNvPr id="6" name="Content Placeholder 2">
            <a:extLst>
              <a:ext uri="{FF2B5EF4-FFF2-40B4-BE49-F238E27FC236}">
                <a16:creationId xmlns:a16="http://schemas.microsoft.com/office/drawing/2014/main" id="{E9A6C80C-30E3-4361-97C1-C95C5D7C5E7A}"/>
              </a:ext>
            </a:extLst>
          </p:cNvPr>
          <p:cNvSpPr txBox="1">
            <a:spLocks/>
          </p:cNvSpPr>
          <p:nvPr/>
        </p:nvSpPr>
        <p:spPr>
          <a:xfrm>
            <a:off x="267848" y="4816744"/>
            <a:ext cx="11661881" cy="1325562"/>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If there are outliers or censored values, the rank sum test is often the most appropriate as the t-test is not resistant to outliers and has no way of using censored data. </a:t>
            </a:r>
          </a:p>
          <a:p>
            <a:pPr marL="0" indent="0">
              <a:buFont typeface="Calibri" panose="020F0502020204030204" pitchFamily="34" charset="0"/>
              <a:buNone/>
            </a:pPr>
            <a:endParaRPr lang="en-US" dirty="0"/>
          </a:p>
        </p:txBody>
      </p:sp>
    </p:spTree>
    <p:extLst>
      <p:ext uri="{BB962C8B-B14F-4D97-AF65-F5344CB8AC3E}">
        <p14:creationId xmlns:p14="http://schemas.microsoft.com/office/powerpoint/2010/main" val="230987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ED0036-5587-6040-AB8E-6554512C0179}"/>
              </a:ext>
            </a:extLst>
          </p:cNvPr>
          <p:cNvPicPr>
            <a:picLocks noChangeAspect="1"/>
          </p:cNvPicPr>
          <p:nvPr/>
        </p:nvPicPr>
        <p:blipFill>
          <a:blip r:embed="rId2"/>
          <a:stretch>
            <a:fillRect/>
          </a:stretch>
        </p:blipFill>
        <p:spPr>
          <a:xfrm>
            <a:off x="381000" y="1020762"/>
            <a:ext cx="11430000" cy="914400"/>
          </a:xfrm>
          <a:prstGeom prst="rect">
            <a:avLst/>
          </a:prstGeom>
        </p:spPr>
      </p:pic>
      <p:sp>
        <p:nvSpPr>
          <p:cNvPr id="2" name="Title 1"/>
          <p:cNvSpPr>
            <a:spLocks noGrp="1"/>
          </p:cNvSpPr>
          <p:nvPr>
            <p:ph type="title"/>
          </p:nvPr>
        </p:nvSpPr>
        <p:spPr>
          <a:xfrm>
            <a:off x="1972894" y="228600"/>
            <a:ext cx="8229600" cy="792162"/>
          </a:xfrm>
        </p:spPr>
        <p:txBody>
          <a:bodyPr/>
          <a:lstStyle/>
          <a:p>
            <a:r>
              <a:rPr lang="en-US" dirty="0"/>
              <a:t>Performance of Welch’s t-test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238" y="3352800"/>
            <a:ext cx="8624291" cy="3163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237" y="1066800"/>
            <a:ext cx="878091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3276600" y="2590800"/>
            <a:ext cx="762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505200" y="2362200"/>
            <a:ext cx="3810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0" y="2362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72000" y="3124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81200" y="2895600"/>
            <a:ext cx="1371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81200" y="5486400"/>
            <a:ext cx="4267200" cy="457200"/>
          </a:xfrm>
          <a:prstGeom prst="rect">
            <a:avLst/>
          </a:prstGeom>
          <a:solidFill>
            <a:srgbClr val="00B05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8080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Medical Reasoning Test</a:t>
            </a:r>
          </a:p>
        </p:txBody>
      </p:sp>
      <p:sp>
        <p:nvSpPr>
          <p:cNvPr id="3" name="Content Placeholder 2"/>
          <p:cNvSpPr>
            <a:spLocks noGrp="1"/>
          </p:cNvSpPr>
          <p:nvPr>
            <p:ph idx="1"/>
          </p:nvPr>
        </p:nvSpPr>
        <p:spPr>
          <a:xfrm>
            <a:off x="311982" y="2212571"/>
            <a:ext cx="8194709" cy="4023360"/>
          </a:xfrm>
        </p:spPr>
        <p:txBody>
          <a:bodyPr>
            <a:normAutofit/>
          </a:bodyPr>
          <a:lstStyle/>
          <a:p>
            <a:pPr>
              <a:buFont typeface="Arial" charset="0"/>
              <a:buChar char="•"/>
            </a:pPr>
            <a:r>
              <a:rPr lang="en-US" sz="2000" dirty="0"/>
              <a:t> The AMA has a diagnostic test for medical reasoning</a:t>
            </a:r>
          </a:p>
          <a:p>
            <a:pPr>
              <a:buFont typeface="Arial" charset="0"/>
              <a:buChar char="•"/>
            </a:pPr>
            <a:r>
              <a:rPr lang="en-US" sz="2000" dirty="0"/>
              <a:t> On average, people score about 500 points on this test</a:t>
            </a:r>
          </a:p>
          <a:p>
            <a:pPr>
              <a:buFont typeface="Arial" charset="0"/>
              <a:buChar char="•"/>
            </a:pPr>
            <a:r>
              <a:rPr lang="en-US" sz="2000" dirty="0"/>
              <a:t> We have data from 10 subjects who took the medical reasoning test.  These subjects were randomly selected from St. Paul Hospital in Dallas</a:t>
            </a:r>
          </a:p>
          <a:p>
            <a:pPr>
              <a:buFont typeface="Arial" charset="0"/>
              <a:buChar char="•"/>
            </a:pPr>
            <a:endParaRPr lang="en-US" sz="1200" dirty="0"/>
          </a:p>
          <a:p>
            <a:pPr>
              <a:buFont typeface="Arial" charset="0"/>
              <a:buChar char="•"/>
            </a:pPr>
            <a:r>
              <a:rPr lang="en-US" sz="2000" b="1" dirty="0">
                <a:solidFill>
                  <a:schemeClr val="tx1"/>
                </a:solidFill>
              </a:rPr>
              <a:t>Not fatigued:</a:t>
            </a:r>
            <a:r>
              <a:rPr lang="en-US" sz="2000" dirty="0">
                <a:solidFill>
                  <a:srgbClr val="FF0000"/>
                </a:solidFill>
              </a:rPr>
              <a:t> </a:t>
            </a:r>
            <a:r>
              <a:rPr lang="en-US" sz="2000" dirty="0"/>
              <a:t>is the baseline, taking the test before a shift</a:t>
            </a:r>
          </a:p>
          <a:p>
            <a:pPr>
              <a:buFont typeface="Arial" charset="0"/>
              <a:buChar char="•"/>
            </a:pPr>
            <a:r>
              <a:rPr lang="en-US" sz="2000" b="1" dirty="0">
                <a:solidFill>
                  <a:schemeClr val="tx2"/>
                </a:solidFill>
              </a:rPr>
              <a:t>Fatigued: </a:t>
            </a:r>
            <a:r>
              <a:rPr lang="en-US" sz="2000" dirty="0"/>
              <a:t>is after the treatment; working for 12 operational hours prior to re-taking the test.</a:t>
            </a:r>
          </a:p>
          <a:p>
            <a:pPr>
              <a:buFont typeface="Arial" charset="0"/>
              <a:buChar char="•"/>
            </a:pPr>
            <a:endParaRPr lang="en-US" sz="2400" dirty="0"/>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25</a:t>
            </a:fld>
            <a:endParaRPr lang="en-US" dirty="0"/>
          </a:p>
        </p:txBody>
      </p:sp>
      <p:graphicFrame>
        <p:nvGraphicFramePr>
          <p:cNvPr id="5" name="Content Placeholder 3"/>
          <p:cNvGraphicFramePr>
            <a:graphicFrameLocks/>
          </p:cNvGraphicFramePr>
          <p:nvPr/>
        </p:nvGraphicFramePr>
        <p:xfrm>
          <a:off x="8354291" y="2212571"/>
          <a:ext cx="3657600" cy="301752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190500">
                <a:tc>
                  <a:txBody>
                    <a:bodyPr/>
                    <a:lstStyle/>
                    <a:p>
                      <a:pPr algn="ctr" fontAlgn="b"/>
                      <a:r>
                        <a:rPr lang="en-US" sz="1800" b="1" i="0" u="none" strike="noStrike" dirty="0">
                          <a:solidFill>
                            <a:schemeClr val="tx1"/>
                          </a:solidFill>
                          <a:latin typeface="Calibri"/>
                        </a:rPr>
                        <a:t>Subject</a:t>
                      </a:r>
                      <a:r>
                        <a:rPr lang="en-US" sz="1800" b="1" i="0" u="none" strike="noStrike" baseline="0" dirty="0">
                          <a:solidFill>
                            <a:schemeClr val="tx1"/>
                          </a:solidFill>
                          <a:latin typeface="Calibri"/>
                        </a:rPr>
                        <a:t> #</a:t>
                      </a:r>
                      <a:endParaRPr lang="en-US" sz="1800" b="1" i="0" u="none" strike="noStrike" dirty="0">
                        <a:solidFill>
                          <a:schemeClr val="tx1"/>
                        </a:solidFill>
                        <a:latin typeface="Calibri"/>
                      </a:endParaRPr>
                    </a:p>
                  </a:txBody>
                  <a:tcPr marL="0" marR="0" marT="0" marB="0" anchor="b">
                    <a:lnL>
                      <a:noFill/>
                    </a:lnL>
                    <a:lnR>
                      <a:noFill/>
                    </a:lnR>
                    <a:lnT>
                      <a:noFill/>
                    </a:lnT>
                    <a:lnB>
                      <a:noFill/>
                    </a:lnB>
                  </a:tcPr>
                </a:tc>
                <a:tc>
                  <a:txBody>
                    <a:bodyPr/>
                    <a:lstStyle/>
                    <a:p>
                      <a:pPr algn="ctr" fontAlgn="b"/>
                      <a:r>
                        <a:rPr lang="en-US" sz="1800" b="1" i="0" u="none" strike="noStrike" dirty="0">
                          <a:solidFill>
                            <a:schemeClr val="tx1"/>
                          </a:solidFill>
                          <a:latin typeface="Calibri"/>
                        </a:rPr>
                        <a:t>Not</a:t>
                      </a:r>
                      <a:r>
                        <a:rPr lang="en-US" sz="1800" b="1" i="0" u="none" strike="noStrike" baseline="0" dirty="0">
                          <a:solidFill>
                            <a:schemeClr val="tx1"/>
                          </a:solidFill>
                          <a:latin typeface="Calibri"/>
                        </a:rPr>
                        <a:t> Fatigued</a:t>
                      </a:r>
                      <a:endParaRPr lang="en-US" sz="1800" b="1" i="0" u="none" strike="noStrike" dirty="0">
                        <a:solidFill>
                          <a:schemeClr val="tx1"/>
                        </a:solidFill>
                        <a:latin typeface="Calibri"/>
                      </a:endParaRPr>
                    </a:p>
                  </a:txBody>
                  <a:tcPr marL="0" marR="0" marT="0" marB="0" anchor="b">
                    <a:lnL>
                      <a:noFill/>
                    </a:lnL>
                    <a:lnR>
                      <a:noFill/>
                    </a:lnR>
                    <a:lnT>
                      <a:noFill/>
                    </a:lnT>
                    <a:lnB>
                      <a:noFill/>
                    </a:lnB>
                  </a:tcPr>
                </a:tc>
                <a:tc>
                  <a:txBody>
                    <a:bodyPr/>
                    <a:lstStyle/>
                    <a:p>
                      <a:pPr algn="ctr" fontAlgn="b"/>
                      <a:r>
                        <a:rPr lang="en-US" sz="1800" b="1" i="0" u="none" strike="noStrike" dirty="0">
                          <a:solidFill>
                            <a:schemeClr val="tx1"/>
                          </a:solidFill>
                          <a:latin typeface="Calibri"/>
                        </a:rPr>
                        <a:t>Fatigued</a:t>
                      </a: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chemeClr val="tx1"/>
                          </a:solidFill>
                          <a:latin typeface="Calibri"/>
                        </a:rPr>
                        <a:t>1</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567</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530</a:t>
                      </a:r>
                    </a:p>
                  </a:txBody>
                  <a:tcPr marL="0" marR="0" marT="0"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chemeClr val="tx1"/>
                          </a:solidFill>
                          <a:latin typeface="Calibri"/>
                        </a:rPr>
                        <a:t>2</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492</a:t>
                      </a:r>
                    </a:p>
                  </a:txBody>
                  <a:tcPr marL="0" marR="0" marT="0"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chemeClr val="tx1"/>
                          </a:solidFill>
                          <a:latin typeface="Calibri"/>
                        </a:rPr>
                        <a:t>3</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509</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510</a:t>
                      </a:r>
                    </a:p>
                  </a:txBody>
                  <a:tcPr marL="0" marR="0" marT="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chemeClr val="tx1"/>
                          </a:solidFill>
                          <a:latin typeface="Calibri"/>
                        </a:rPr>
                        <a:t>4</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593</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580</a:t>
                      </a:r>
                    </a:p>
                  </a:txBody>
                  <a:tcPr marL="0" marR="0" marT="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chemeClr val="tx1"/>
                          </a:solidFill>
                          <a:latin typeface="Calibri"/>
                        </a:rPr>
                        <a:t>5</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600</a:t>
                      </a:r>
                    </a:p>
                  </a:txBody>
                  <a:tcPr marL="0" marR="0" marT="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chemeClr val="tx1"/>
                          </a:solidFill>
                          <a:latin typeface="Calibri"/>
                        </a:rPr>
                        <a:t>6</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491</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483</a:t>
                      </a:r>
                    </a:p>
                  </a:txBody>
                  <a:tcPr marL="0" marR="0" marT="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chemeClr val="tx1"/>
                          </a:solidFill>
                          <a:latin typeface="Calibri"/>
                        </a:rPr>
                        <a:t>7</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520</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512</a:t>
                      </a: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800" b="0" i="0" u="none" strike="noStrike" dirty="0">
                          <a:solidFill>
                            <a:schemeClr val="tx1"/>
                          </a:solidFill>
                          <a:latin typeface="Calibri"/>
                        </a:rPr>
                        <a:t>8</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575</a:t>
                      </a:r>
                    </a:p>
                  </a:txBody>
                  <a:tcPr marL="0" marR="0" marT="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800" b="0" i="0" u="none" strike="noStrike" dirty="0">
                          <a:solidFill>
                            <a:schemeClr val="tx1"/>
                          </a:solidFill>
                          <a:latin typeface="Calibri"/>
                        </a:rPr>
                        <a:t>9</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529</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530</a:t>
                      </a:r>
                    </a:p>
                  </a:txBody>
                  <a:tcPr marL="0" marR="0" marT="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800" b="0" i="0" u="none" strike="noStrike" dirty="0">
                          <a:solidFill>
                            <a:schemeClr val="tx1"/>
                          </a:solidFill>
                          <a:latin typeface="Calibri"/>
                        </a:rPr>
                        <a:t>10</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508</a:t>
                      </a:r>
                    </a:p>
                  </a:txBody>
                  <a:tcPr marL="0" marR="0" marT="0" marB="0" anchor="b">
                    <a:lnL>
                      <a:noFill/>
                    </a:lnL>
                    <a:lnR>
                      <a:noFill/>
                    </a:lnR>
                    <a:lnT>
                      <a:noFill/>
                    </a:lnT>
                    <a:lnB>
                      <a:noFill/>
                    </a:lnB>
                  </a:tcPr>
                </a:tc>
                <a:tc>
                  <a:txBody>
                    <a:bodyPr/>
                    <a:lstStyle/>
                    <a:p>
                      <a:pPr algn="ctr" fontAlgn="b"/>
                      <a:r>
                        <a:rPr lang="en-US" sz="1800" b="0" i="0" u="none" strike="noStrike" dirty="0">
                          <a:solidFill>
                            <a:schemeClr val="tx1"/>
                          </a:solidFill>
                          <a:latin typeface="Calibri"/>
                        </a:rPr>
                        <a:t>490</a:t>
                      </a:r>
                    </a:p>
                  </a:txBody>
                  <a:tcPr marL="0" marR="0" marT="0" marB="0" anchor="b">
                    <a:lnL>
                      <a:noFill/>
                    </a:lnL>
                    <a:lnR>
                      <a:noFill/>
                    </a:lnR>
                    <a:lnT>
                      <a:noFill/>
                    </a:lnT>
                    <a:lnB>
                      <a:noFill/>
                    </a:lnB>
                  </a:tcPr>
                </a:tc>
                <a:extLst>
                  <a:ext uri="{0D108BD9-81ED-4DB2-BD59-A6C34878D82A}">
                    <a16:rowId xmlns:a16="http://schemas.microsoft.com/office/drawing/2014/main" val="10010"/>
                  </a:ext>
                </a:extLst>
              </a:tr>
            </a:tbl>
          </a:graphicData>
        </a:graphic>
      </p:graphicFrame>
      <p:sp>
        <p:nvSpPr>
          <p:cNvPr id="6" name="TextBox 5"/>
          <p:cNvSpPr txBox="1"/>
          <p:nvPr/>
        </p:nvSpPr>
        <p:spPr>
          <a:xfrm>
            <a:off x="8751918" y="5596928"/>
            <a:ext cx="3128100" cy="369332"/>
          </a:xfrm>
          <a:prstGeom prst="rect">
            <a:avLst/>
          </a:prstGeom>
          <a:noFill/>
        </p:spPr>
        <p:txBody>
          <a:bodyPr wrap="none" rtlCol="0">
            <a:spAutoFit/>
          </a:bodyPr>
          <a:lstStyle/>
          <a:p>
            <a:r>
              <a:rPr lang="en-US" dirty="0">
                <a:solidFill>
                  <a:srgbClr val="FF0000"/>
                </a:solidFill>
              </a:rPr>
              <a:t>(Lower numbers = worse score)</a:t>
            </a:r>
          </a:p>
        </p:txBody>
      </p:sp>
    </p:spTree>
    <p:extLst>
      <p:ext uri="{BB962C8B-B14F-4D97-AF65-F5344CB8AC3E}">
        <p14:creationId xmlns:p14="http://schemas.microsoft.com/office/powerpoint/2010/main" val="342471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11963400" cy="1143000"/>
          </a:xfrm>
        </p:spPr>
        <p:txBody>
          <a:bodyPr/>
          <a:lstStyle/>
          <a:p>
            <a:r>
              <a:rPr lang="en-US" dirty="0"/>
              <a:t>Example: Keith’s Medical Reasoning Test</a:t>
            </a:r>
          </a:p>
        </p:txBody>
      </p:sp>
      <p:sp>
        <p:nvSpPr>
          <p:cNvPr id="3" name="Content Placeholder 2"/>
          <p:cNvSpPr>
            <a:spLocks noGrp="1"/>
          </p:cNvSpPr>
          <p:nvPr>
            <p:ph idx="1"/>
          </p:nvPr>
        </p:nvSpPr>
        <p:spPr/>
        <p:txBody>
          <a:bodyPr/>
          <a:lstStyle/>
          <a:p>
            <a:r>
              <a:rPr lang="en-US" dirty="0"/>
              <a:t>We can try to test whether the </a:t>
            </a:r>
            <a:r>
              <a:rPr lang="en-US" u="sng" cap="small" dirty="0">
                <a:solidFill>
                  <a:srgbClr val="FF0000"/>
                </a:solidFill>
              </a:rPr>
              <a:t>difference of the means</a:t>
            </a:r>
            <a:r>
              <a:rPr lang="en-US" cap="small" dirty="0"/>
              <a:t> </a:t>
            </a:r>
            <a:r>
              <a:rPr lang="en-US" dirty="0"/>
              <a:t>between the fatigued scores and the not fatigued scores is less than zero. </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26</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75861" y="2946576"/>
                <a:ext cx="10813774" cy="1289777"/>
              </a:xfrm>
              <a:prstGeom prst="rect">
                <a:avLst/>
              </a:prstGeom>
              <a:noFill/>
            </p:spPr>
            <p:txBody>
              <a:bodyPr wrap="square" rtlCol="0">
                <a:spAutoFit/>
              </a:bodyPr>
              <a:lstStyle/>
              <a:p>
                <a:endParaRPr lang="en-US" sz="3600" b="0" dirty="0"/>
              </a:p>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𝐻</m:t>
                          </m:r>
                        </m:e>
                        <m:sub>
                          <m:r>
                            <a:rPr lang="en-US" sz="3600" b="0" i="1" smtClean="0">
                              <a:latin typeface="Cambria Math" panose="02040503050406030204" pitchFamily="18" charset="0"/>
                            </a:rPr>
                            <m:t>𝐴</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𝜇</m:t>
                          </m:r>
                        </m:e>
                        <m:sub>
                          <m:r>
                            <a:rPr lang="en-US" sz="3600" b="0" i="1" smtClean="0">
                              <a:latin typeface="Cambria Math" charset="0"/>
                              <a:ea typeface="Cambria Math" panose="02040503050406030204" pitchFamily="18" charset="0"/>
                            </a:rPr>
                            <m:t>𝑓𝑎𝑡𝑖𝑔𝑢𝑒𝑑</m:t>
                          </m:r>
                        </m:sub>
                      </m:sSub>
                      <m:sSub>
                        <m:sSubPr>
                          <m:ctrlPr>
                            <a:rPr lang="en-US" sz="3600" i="1">
                              <a:latin typeface="Cambria Math" panose="02040503050406030204" pitchFamily="18" charset="0"/>
                            </a:rPr>
                          </m:ctrlPr>
                        </m:sSubPr>
                        <m:e>
                          <m:r>
                            <a:rPr lang="en-US" sz="3600" i="1">
                              <a:latin typeface="Cambria Math"/>
                            </a:rPr>
                            <m:t>−</m:t>
                          </m:r>
                          <m:r>
                            <a:rPr lang="en-US" sz="3600" i="1">
                              <a:latin typeface="Cambria Math" panose="02040503050406030204" pitchFamily="18" charset="0"/>
                              <a:ea typeface="Cambria Math" panose="02040503050406030204" pitchFamily="18" charset="0"/>
                            </a:rPr>
                            <m:t>𝜇</m:t>
                          </m:r>
                        </m:e>
                        <m:sub>
                          <m:r>
                            <a:rPr lang="en-US" sz="3600" i="1">
                              <a:latin typeface="Cambria Math" charset="0"/>
                            </a:rPr>
                            <m:t>𝑛𝑜𝑡</m:t>
                          </m:r>
                          <m:r>
                            <a:rPr lang="en-US" sz="3600" b="0" i="1" smtClean="0">
                              <a:latin typeface="Cambria Math" charset="0"/>
                            </a:rPr>
                            <m:t> </m:t>
                          </m:r>
                          <m:r>
                            <a:rPr lang="en-US" sz="3600" i="1">
                              <a:latin typeface="Cambria Math" charset="0"/>
                            </a:rPr>
                            <m:t>𝑓𝑎𝑡𝑖𝑔𝑢𝑒𝑑</m:t>
                          </m:r>
                        </m:sub>
                      </m:sSub>
                      <m:r>
                        <a:rPr lang="en-US" sz="3600" b="0" i="1" smtClean="0">
                          <a:latin typeface="Cambria Math" charset="0"/>
                        </a:rPr>
                        <m:t> </m:t>
                      </m:r>
                      <m:r>
                        <a:rPr lang="en-US" sz="3600" b="0" i="1" smtClean="0">
                          <a:latin typeface="Cambria Math" panose="02040503050406030204" pitchFamily="18" charset="0"/>
                        </a:rPr>
                        <m:t>&lt;0</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675861" y="2946576"/>
                <a:ext cx="10813774" cy="1289777"/>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229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11811000" cy="1143000"/>
          </a:xfrm>
        </p:spPr>
        <p:txBody>
          <a:bodyPr/>
          <a:lstStyle/>
          <a:p>
            <a:r>
              <a:rPr lang="en-US" dirty="0"/>
              <a:t>Example: Medical Reasoning Test</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2912070"/>
            <a:ext cx="5989982" cy="34202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138" y="1797084"/>
            <a:ext cx="5127707" cy="44754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157" y="1797084"/>
            <a:ext cx="5207000" cy="927100"/>
          </a:xfrm>
          <a:prstGeom prst="rect">
            <a:avLst/>
          </a:prstGeom>
        </p:spPr>
      </p:pic>
      <p:sp>
        <p:nvSpPr>
          <p:cNvPr id="8" name="TextBox 7"/>
          <p:cNvSpPr txBox="1"/>
          <p:nvPr/>
        </p:nvSpPr>
        <p:spPr>
          <a:xfrm>
            <a:off x="7391400" y="1387478"/>
            <a:ext cx="4011804" cy="369332"/>
          </a:xfrm>
          <a:prstGeom prst="rect">
            <a:avLst/>
          </a:prstGeom>
          <a:noFill/>
        </p:spPr>
        <p:txBody>
          <a:bodyPr wrap="none" rtlCol="0">
            <a:spAutoFit/>
          </a:bodyPr>
          <a:lstStyle/>
          <a:p>
            <a:r>
              <a:rPr lang="en-US" dirty="0">
                <a:solidFill>
                  <a:srgbClr val="FF0000"/>
                </a:solidFill>
              </a:rPr>
              <a:t>If we did this, we would be wrong! Why?</a:t>
            </a:r>
          </a:p>
        </p:txBody>
      </p:sp>
      <p:sp>
        <p:nvSpPr>
          <p:cNvPr id="9" name="TextBox 8"/>
          <p:cNvSpPr txBox="1"/>
          <p:nvPr/>
        </p:nvSpPr>
        <p:spPr>
          <a:xfrm>
            <a:off x="6501702" y="6346686"/>
            <a:ext cx="5791200" cy="369332"/>
          </a:xfrm>
          <a:prstGeom prst="rect">
            <a:avLst/>
          </a:prstGeom>
          <a:noFill/>
        </p:spPr>
        <p:txBody>
          <a:bodyPr wrap="square" rtlCol="0">
            <a:spAutoFit/>
          </a:bodyPr>
          <a:lstStyle/>
          <a:p>
            <a:r>
              <a:rPr lang="en-US" dirty="0">
                <a:solidFill>
                  <a:srgbClr val="FF0000"/>
                </a:solidFill>
              </a:rPr>
              <a:t>A fundamental assumption is violated: independence</a:t>
            </a:r>
          </a:p>
        </p:txBody>
      </p:sp>
    </p:spTree>
    <p:extLst>
      <p:ext uri="{BB962C8B-B14F-4D97-AF65-F5344CB8AC3E}">
        <p14:creationId xmlns:p14="http://schemas.microsoft.com/office/powerpoint/2010/main" val="384282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 Check Failure</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28</a:t>
            </a:fld>
            <a:endParaRPr lang="en-US" dirty="0"/>
          </a:p>
        </p:txBody>
      </p:sp>
      <p:pic>
        <p:nvPicPr>
          <p:cNvPr id="5" name="Picture 4"/>
          <p:cNvPicPr>
            <a:picLocks noChangeAspect="1" noChangeArrowheads="1"/>
          </p:cNvPicPr>
          <p:nvPr/>
        </p:nvPicPr>
        <p:blipFill>
          <a:blip r:embed="rId2" cstate="print"/>
          <a:srcRect/>
          <a:stretch>
            <a:fillRect/>
          </a:stretch>
        </p:blipFill>
        <p:spPr bwMode="auto">
          <a:xfrm>
            <a:off x="7452234" y="2600639"/>
            <a:ext cx="3703446" cy="2318679"/>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1097280" y="2569354"/>
            <a:ext cx="2857500" cy="2381250"/>
          </a:xfrm>
          <a:prstGeom prst="rect">
            <a:avLst/>
          </a:prstGeom>
          <a:noFill/>
          <a:ln w="9525">
            <a:noFill/>
            <a:miter lim="800000"/>
            <a:headEnd/>
            <a:tailEnd/>
          </a:ln>
        </p:spPr>
      </p:pic>
      <p:sp>
        <p:nvSpPr>
          <p:cNvPr id="7" name="TextBox 6"/>
          <p:cNvSpPr txBox="1"/>
          <p:nvPr/>
        </p:nvSpPr>
        <p:spPr>
          <a:xfrm>
            <a:off x="1868722" y="5490006"/>
            <a:ext cx="9104078" cy="461665"/>
          </a:xfrm>
          <a:prstGeom prst="rect">
            <a:avLst/>
          </a:prstGeom>
          <a:noFill/>
        </p:spPr>
        <p:txBody>
          <a:bodyPr wrap="square" rtlCol="0">
            <a:spAutoFit/>
          </a:bodyPr>
          <a:lstStyle/>
          <a:p>
            <a:r>
              <a:rPr lang="en-US" sz="2400" dirty="0"/>
              <a:t>We need to account for the dependence between the two groups</a:t>
            </a:r>
          </a:p>
        </p:txBody>
      </p:sp>
    </p:spTree>
    <p:extLst>
      <p:ext uri="{BB962C8B-B14F-4D97-AF65-F5344CB8AC3E}">
        <p14:creationId xmlns:p14="http://schemas.microsoft.com/office/powerpoint/2010/main" val="159685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1143000"/>
          </a:xfrm>
        </p:spPr>
        <p:txBody>
          <a:bodyPr/>
          <a:lstStyle/>
          <a:p>
            <a:r>
              <a:rPr lang="en-US" dirty="0"/>
              <a:t>Example: Keith’s Medical Reasoning Test</a:t>
            </a:r>
          </a:p>
        </p:txBody>
      </p:sp>
      <p:sp>
        <p:nvSpPr>
          <p:cNvPr id="3" name="Content Placeholder 2"/>
          <p:cNvSpPr>
            <a:spLocks noGrp="1"/>
          </p:cNvSpPr>
          <p:nvPr>
            <p:ph idx="1"/>
          </p:nvPr>
        </p:nvSpPr>
        <p:spPr>
          <a:xfrm>
            <a:off x="1097279" y="1845735"/>
            <a:ext cx="10058401" cy="652948"/>
          </a:xfrm>
        </p:spPr>
        <p:txBody>
          <a:bodyPr>
            <a:normAutofit/>
          </a:bodyPr>
          <a:lstStyle/>
          <a:p>
            <a:r>
              <a:rPr lang="en-US" dirty="0"/>
              <a:t>Instead of testing the </a:t>
            </a:r>
            <a:r>
              <a:rPr lang="en-US" u="sng" cap="small" dirty="0">
                <a:solidFill>
                  <a:srgbClr val="FF0000"/>
                </a:solidFill>
              </a:rPr>
              <a:t>difference of the means:</a:t>
            </a:r>
            <a:endParaRPr lang="en-US" dirty="0"/>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29</a:t>
            </a:fld>
            <a:endParaRPr lang="en-US" dirty="0"/>
          </a:p>
        </p:txBody>
      </p:sp>
      <p:graphicFrame>
        <p:nvGraphicFramePr>
          <p:cNvPr id="7" name="Table 6"/>
          <p:cNvGraphicFramePr>
            <a:graphicFrameLocks noGrp="1"/>
          </p:cNvGraphicFramePr>
          <p:nvPr/>
        </p:nvGraphicFramePr>
        <p:xfrm>
          <a:off x="7703912" y="2918087"/>
          <a:ext cx="4393096" cy="3122295"/>
        </p:xfrm>
        <a:graphic>
          <a:graphicData uri="http://schemas.openxmlformats.org/drawingml/2006/table">
            <a:tbl>
              <a:tblPr/>
              <a:tblGrid>
                <a:gridCol w="921766">
                  <a:extLst>
                    <a:ext uri="{9D8B030D-6E8A-4147-A177-3AD203B41FA5}">
                      <a16:colId xmlns:a16="http://schemas.microsoft.com/office/drawing/2014/main" val="20000"/>
                    </a:ext>
                  </a:extLst>
                </a:gridCol>
                <a:gridCol w="1112424">
                  <a:extLst>
                    <a:ext uri="{9D8B030D-6E8A-4147-A177-3AD203B41FA5}">
                      <a16:colId xmlns:a16="http://schemas.microsoft.com/office/drawing/2014/main" val="20001"/>
                    </a:ext>
                  </a:extLst>
                </a:gridCol>
                <a:gridCol w="1260632">
                  <a:extLst>
                    <a:ext uri="{9D8B030D-6E8A-4147-A177-3AD203B41FA5}">
                      <a16:colId xmlns:a16="http://schemas.microsoft.com/office/drawing/2014/main" val="20002"/>
                    </a:ext>
                  </a:extLst>
                </a:gridCol>
                <a:gridCol w="1098274">
                  <a:extLst>
                    <a:ext uri="{9D8B030D-6E8A-4147-A177-3AD203B41FA5}">
                      <a16:colId xmlns:a16="http://schemas.microsoft.com/office/drawing/2014/main" val="20003"/>
                    </a:ext>
                  </a:extLst>
                </a:gridCol>
              </a:tblGrid>
              <a:tr h="280164">
                <a:tc>
                  <a:txBody>
                    <a:bodyPr/>
                    <a:lstStyle/>
                    <a:p>
                      <a:pPr algn="ctr" fontAlgn="b"/>
                      <a:r>
                        <a:rPr lang="en-US" sz="1800" b="1" i="0" u="none" strike="noStrike" dirty="0">
                          <a:solidFill>
                            <a:srgbClr val="000000"/>
                          </a:solidFill>
                          <a:latin typeface="Calibri"/>
                        </a:rPr>
                        <a:t>Subject</a:t>
                      </a:r>
                    </a:p>
                  </a:txBody>
                  <a:tcPr marL="9525" marR="9525" marT="9525" marB="0" anchor="b">
                    <a:lnL>
                      <a:noFill/>
                    </a:lnL>
                    <a:lnR>
                      <a:noFill/>
                    </a:lnR>
                    <a:lnT>
                      <a:noFill/>
                    </a:lnT>
                    <a:lnB>
                      <a:noFill/>
                    </a:lnB>
                  </a:tcPr>
                </a:tc>
                <a:tc>
                  <a:txBody>
                    <a:bodyPr/>
                    <a:lstStyle/>
                    <a:p>
                      <a:pPr algn="ctr" fontAlgn="b"/>
                      <a:r>
                        <a:rPr lang="en-US" sz="1800" b="1" i="0" u="none" strike="noStrike" dirty="0">
                          <a:solidFill>
                            <a:schemeClr val="tx2"/>
                          </a:solidFill>
                          <a:latin typeface="Calibri"/>
                        </a:rPr>
                        <a:t>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FF0000"/>
                          </a:solidFill>
                          <a:latin typeface="Calibri"/>
                        </a:rPr>
                        <a:t>Not 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Difference</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80164">
                <a:tc>
                  <a:txBody>
                    <a:bodyPr/>
                    <a:lstStyle/>
                    <a:p>
                      <a:pPr algn="ctr" fontAlgn="b"/>
                      <a:r>
                        <a:rPr lang="en-US" sz="18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-37</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280164">
                <a:tc>
                  <a:txBody>
                    <a:bodyPr/>
                    <a:lstStyle/>
                    <a:p>
                      <a:pPr algn="ctr" fontAlgn="b"/>
                      <a:r>
                        <a:rPr lang="en-US" sz="18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-20</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280164">
                <a:tc>
                  <a:txBody>
                    <a:bodyPr/>
                    <a:lstStyle/>
                    <a:p>
                      <a:pPr algn="ctr" fontAlgn="b"/>
                      <a:r>
                        <a:rPr lang="en-US" sz="18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280164">
                <a:tc>
                  <a:txBody>
                    <a:bodyPr/>
                    <a:lstStyle/>
                    <a:p>
                      <a:pPr algn="ctr" fontAlgn="b"/>
                      <a:r>
                        <a:rPr lang="en-US" sz="18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280164">
                <a:tc>
                  <a:txBody>
                    <a:bodyPr/>
                    <a:lstStyle/>
                    <a:p>
                      <a:pPr algn="ctr" fontAlgn="b"/>
                      <a:r>
                        <a:rPr lang="en-US" sz="18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12</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280164">
                <a:tc>
                  <a:txBody>
                    <a:bodyPr/>
                    <a:lstStyle/>
                    <a:p>
                      <a:pPr algn="ctr" fontAlgn="b"/>
                      <a:r>
                        <a:rPr lang="en-US" sz="1800" b="0" i="0" u="none" strike="noStrike" dirty="0">
                          <a:solidFill>
                            <a:srgbClr val="000000"/>
                          </a:solidFill>
                          <a:latin typeface="Calibri"/>
                        </a:rPr>
                        <a:t>6</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280164">
                <a:tc>
                  <a:txBody>
                    <a:bodyPr/>
                    <a:lstStyle/>
                    <a:p>
                      <a:pPr algn="ctr" fontAlgn="b"/>
                      <a:r>
                        <a:rPr lang="en-US" sz="1800" b="0" i="0" u="none" strike="noStrike" dirty="0">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280164">
                <a:tc>
                  <a:txBody>
                    <a:bodyPr/>
                    <a:lstStyle/>
                    <a:p>
                      <a:pPr algn="ctr" fontAlgn="b"/>
                      <a:r>
                        <a:rPr lang="en-US" sz="1800" b="0" i="0" u="none" strike="noStrike" dirty="0">
                          <a:solidFill>
                            <a:srgbClr val="000000"/>
                          </a:solidFill>
                          <a:latin typeface="Calibri"/>
                        </a:rPr>
                        <a:t>8</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280164">
                <a:tc>
                  <a:txBody>
                    <a:bodyPr/>
                    <a:lstStyle/>
                    <a:p>
                      <a:pPr algn="ctr" fontAlgn="b"/>
                      <a:r>
                        <a:rPr lang="en-US" sz="1800" b="0" i="0" u="none" strike="noStrike" dirty="0">
                          <a:solidFill>
                            <a:srgbClr val="000000"/>
                          </a:solidFill>
                          <a:latin typeface="Calibri"/>
                        </a:rPr>
                        <a:t>9</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280164">
                <a:tc>
                  <a:txBody>
                    <a:bodyPr/>
                    <a:lstStyle/>
                    <a:p>
                      <a:pPr algn="ctr" fontAlgn="b"/>
                      <a:r>
                        <a:rPr lang="en-US" sz="1800" b="0" i="0" u="none" strike="noStrike" dirty="0">
                          <a:solidFill>
                            <a:srgbClr val="000000"/>
                          </a:solidFill>
                          <a:latin typeface="Calibri"/>
                        </a:rPr>
                        <a:t>10</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-18</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596347" y="4401072"/>
                <a:ext cx="6652592" cy="1289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𝐻</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𝜇</m:t>
                          </m:r>
                        </m:e>
                        <m:sub>
                          <m:r>
                            <a:rPr lang="en-US" sz="3600" b="0" i="1" smtClean="0">
                              <a:latin typeface="Cambria Math" charset="0"/>
                            </a:rPr>
                            <m:t>𝑓𝑎𝑡𝑖𝑔𝑢𝑒𝑑</m:t>
                          </m:r>
                          <m:r>
                            <a:rPr lang="en-US" sz="3600" b="0" i="1" smtClean="0">
                              <a:latin typeface="Cambria Math" charset="0"/>
                            </a:rPr>
                            <m:t>−</m:t>
                          </m:r>
                          <m:r>
                            <a:rPr lang="en-US" sz="3600" i="1">
                              <a:latin typeface="Cambria Math" panose="02040503050406030204" pitchFamily="18" charset="0"/>
                            </a:rPr>
                            <m:t>𝑛</m:t>
                          </m:r>
                          <m:r>
                            <a:rPr lang="en-US" sz="3600" i="1">
                              <a:latin typeface="Cambria Math" charset="0"/>
                            </a:rPr>
                            <m:t>𝑜𝑡</m:t>
                          </m:r>
                          <m:r>
                            <a:rPr lang="en-US" sz="3600" i="1">
                              <a:latin typeface="Cambria Math" charset="0"/>
                            </a:rPr>
                            <m:t> </m:t>
                          </m:r>
                          <m:r>
                            <a:rPr lang="en-US" sz="3600" i="1">
                              <a:latin typeface="Cambria Math" charset="0"/>
                            </a:rPr>
                            <m:t>𝑓𝑎𝑡𝑖𝑔𝑢𝑒𝑑</m:t>
                          </m:r>
                        </m:sub>
                      </m:sSub>
                      <m:r>
                        <a:rPr lang="en-US" sz="3600" b="0" i="1" smtClean="0">
                          <a:latin typeface="Cambria Math" charset="0"/>
                        </a:rPr>
                        <m:t> </m:t>
                      </m:r>
                      <m:r>
                        <a:rPr lang="en-US" sz="3600" b="0" i="1" smtClean="0">
                          <a:latin typeface="Cambria Math" panose="02040503050406030204" pitchFamily="18" charset="0"/>
                        </a:rPr>
                        <m:t>=0</m:t>
                      </m:r>
                    </m:oMath>
                  </m:oMathPara>
                </a14:m>
                <a:endParaRPr lang="en-US" sz="3600" b="0" dirty="0"/>
              </a:p>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𝐻</m:t>
                          </m:r>
                        </m:e>
                        <m:sub>
                          <m:r>
                            <a:rPr lang="en-US" sz="3600" b="0" i="1" smtClean="0">
                              <a:latin typeface="Cambria Math" panose="02040503050406030204" pitchFamily="18" charset="0"/>
                            </a:rPr>
                            <m:t>𝐴</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𝜇</m:t>
                          </m:r>
                        </m:e>
                        <m:sub>
                          <m:r>
                            <a:rPr lang="en-US" sz="3600" i="1">
                              <a:latin typeface="Cambria Math" charset="0"/>
                            </a:rPr>
                            <m:t>𝑓𝑎𝑡𝑖𝑔𝑢𝑒𝑑</m:t>
                          </m:r>
                          <m:r>
                            <a:rPr lang="en-US" sz="3600" i="1">
                              <a:latin typeface="Cambria Math" charset="0"/>
                            </a:rPr>
                            <m:t>−</m:t>
                          </m:r>
                          <m:r>
                            <a:rPr lang="en-US" sz="3600" i="1">
                              <a:latin typeface="Cambria Math" panose="02040503050406030204" pitchFamily="18" charset="0"/>
                            </a:rPr>
                            <m:t>𝑛</m:t>
                          </m:r>
                          <m:r>
                            <a:rPr lang="en-US" sz="3600" i="1">
                              <a:latin typeface="Cambria Math" charset="0"/>
                            </a:rPr>
                            <m:t>𝑜𝑡</m:t>
                          </m:r>
                          <m:r>
                            <a:rPr lang="en-US" sz="3600" i="1">
                              <a:latin typeface="Cambria Math" charset="0"/>
                            </a:rPr>
                            <m:t> </m:t>
                          </m:r>
                          <m:r>
                            <a:rPr lang="en-US" sz="3600" i="1">
                              <a:latin typeface="Cambria Math" charset="0"/>
                            </a:rPr>
                            <m:t>𝑓𝑎𝑡𝑖𝑔𝑢𝑒𝑑</m:t>
                          </m:r>
                        </m:sub>
                      </m:sSub>
                      <m:r>
                        <a:rPr lang="en-US" sz="3600" b="0" i="1" smtClean="0">
                          <a:latin typeface="Cambria Math" panose="02040503050406030204" pitchFamily="18" charset="0"/>
                        </a:rPr>
                        <m:t>&lt;0</m:t>
                      </m:r>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596347" y="4401072"/>
                <a:ext cx="6652592" cy="12897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84852" y="2172209"/>
                <a:ext cx="10813774" cy="12904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𝐻</m:t>
                          </m:r>
                        </m:e>
                        <m:sub>
                          <m:r>
                            <a:rPr lang="en-US" sz="3600" b="0" i="1" smtClean="0">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𝜇</m:t>
                          </m:r>
                        </m:e>
                        <m:sub>
                          <m:r>
                            <a:rPr lang="en-US" sz="3600" i="1">
                              <a:latin typeface="Cambria Math" charset="0"/>
                              <a:ea typeface="Cambria Math" panose="02040503050406030204" pitchFamily="18" charset="0"/>
                            </a:rPr>
                            <m:t>𝑓𝑎𝑡𝑖𝑔𝑢𝑒𝑑</m:t>
                          </m:r>
                        </m:sub>
                      </m:sSub>
                      <m:sSub>
                        <m:sSubPr>
                          <m:ctrlPr>
                            <a:rPr lang="en-US" sz="3600" i="1">
                              <a:latin typeface="Cambria Math" panose="02040503050406030204" pitchFamily="18" charset="0"/>
                            </a:rPr>
                          </m:ctrlPr>
                        </m:sSubPr>
                        <m:e>
                          <m:r>
                            <a:rPr lang="en-US" sz="3600" i="1">
                              <a:latin typeface="Cambria Math"/>
                            </a:rPr>
                            <m:t>−</m:t>
                          </m:r>
                          <m:r>
                            <a:rPr lang="en-US" sz="3600" i="1">
                              <a:latin typeface="Cambria Math" panose="02040503050406030204" pitchFamily="18" charset="0"/>
                              <a:ea typeface="Cambria Math" panose="02040503050406030204" pitchFamily="18" charset="0"/>
                            </a:rPr>
                            <m:t>𝜇</m:t>
                          </m:r>
                        </m:e>
                        <m:sub>
                          <m:r>
                            <a:rPr lang="en-US" sz="3600" i="1">
                              <a:latin typeface="Cambria Math" charset="0"/>
                            </a:rPr>
                            <m:t>𝑛𝑜𝑡</m:t>
                          </m:r>
                          <m:r>
                            <a:rPr lang="en-US" sz="3600" i="1">
                              <a:latin typeface="Cambria Math" charset="0"/>
                            </a:rPr>
                            <m:t> </m:t>
                          </m:r>
                          <m:r>
                            <a:rPr lang="en-US" sz="3600" i="1">
                              <a:latin typeface="Cambria Math" charset="0"/>
                            </a:rPr>
                            <m:t>𝑓𝑎𝑡𝑖𝑔𝑢𝑒𝑑</m:t>
                          </m:r>
                        </m:sub>
                      </m:sSub>
                      <m:r>
                        <a:rPr lang="en-US" sz="3600" b="0" i="1" smtClean="0">
                          <a:latin typeface="Cambria Math" panose="02040503050406030204" pitchFamily="18" charset="0"/>
                        </a:rPr>
                        <m:t>=</m:t>
                      </m:r>
                      <m:r>
                        <a:rPr lang="en-US" sz="3600" i="1">
                          <a:latin typeface="Cambria Math" panose="02040503050406030204" pitchFamily="18" charset="0"/>
                        </a:rPr>
                        <m:t>0</m:t>
                      </m:r>
                    </m:oMath>
                  </m:oMathPara>
                </a14:m>
                <a:endParaRPr lang="en-US" sz="3600" b="0" dirty="0"/>
              </a:p>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𝐻</m:t>
                          </m:r>
                        </m:e>
                        <m:sub>
                          <m:r>
                            <a:rPr lang="en-US" sz="3600" b="0" i="1" smtClean="0">
                              <a:latin typeface="Cambria Math" panose="02040503050406030204" pitchFamily="18" charset="0"/>
                            </a:rPr>
                            <m:t>𝐴</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𝜇</m:t>
                          </m:r>
                        </m:e>
                        <m:sub>
                          <m:r>
                            <a:rPr lang="en-US" sz="3600" b="0" i="1" smtClean="0">
                              <a:latin typeface="Cambria Math" charset="0"/>
                              <a:ea typeface="Cambria Math" panose="02040503050406030204" pitchFamily="18" charset="0"/>
                            </a:rPr>
                            <m:t>𝑓𝑎𝑡𝑖𝑔𝑢𝑒𝑑</m:t>
                          </m:r>
                        </m:sub>
                      </m:sSub>
                      <m:sSub>
                        <m:sSubPr>
                          <m:ctrlPr>
                            <a:rPr lang="en-US" sz="3600" i="1">
                              <a:latin typeface="Cambria Math" panose="02040503050406030204" pitchFamily="18" charset="0"/>
                            </a:rPr>
                          </m:ctrlPr>
                        </m:sSubPr>
                        <m:e>
                          <m:r>
                            <a:rPr lang="en-US" sz="3600" i="1">
                              <a:latin typeface="Cambria Math"/>
                            </a:rPr>
                            <m:t>−</m:t>
                          </m:r>
                          <m:r>
                            <a:rPr lang="en-US" sz="3600" i="1">
                              <a:latin typeface="Cambria Math" panose="02040503050406030204" pitchFamily="18" charset="0"/>
                              <a:ea typeface="Cambria Math" panose="02040503050406030204" pitchFamily="18" charset="0"/>
                            </a:rPr>
                            <m:t>𝜇</m:t>
                          </m:r>
                        </m:e>
                        <m:sub>
                          <m:r>
                            <a:rPr lang="en-US" sz="3600" i="1">
                              <a:latin typeface="Cambria Math" charset="0"/>
                            </a:rPr>
                            <m:t>𝑛𝑜𝑡</m:t>
                          </m:r>
                          <m:r>
                            <a:rPr lang="en-US" sz="3600" b="0" i="1" smtClean="0">
                              <a:latin typeface="Cambria Math" charset="0"/>
                            </a:rPr>
                            <m:t> </m:t>
                          </m:r>
                          <m:r>
                            <a:rPr lang="en-US" sz="3600" i="1">
                              <a:latin typeface="Cambria Math" charset="0"/>
                            </a:rPr>
                            <m:t>𝑓𝑎𝑡𝑖𝑔𝑢𝑒𝑑</m:t>
                          </m:r>
                        </m:sub>
                      </m:sSub>
                      <m:r>
                        <a:rPr lang="en-US" sz="3600" b="0" i="1" smtClean="0">
                          <a:latin typeface="Cambria Math" charset="0"/>
                        </a:rPr>
                        <m:t> </m:t>
                      </m:r>
                      <m:r>
                        <a:rPr lang="en-US" sz="3600" b="0" i="1" smtClean="0">
                          <a:latin typeface="Cambria Math" panose="02040503050406030204" pitchFamily="18" charset="0"/>
                        </a:rPr>
                        <m:t>&lt;0</m:t>
                      </m:r>
                    </m:oMath>
                  </m:oMathPara>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852" y="2172209"/>
                <a:ext cx="10813774" cy="1290481"/>
              </a:xfrm>
              <a:prstGeom prst="rect">
                <a:avLst/>
              </a:prstGeom>
              <a:blipFill>
                <a:blip r:embed="rId3"/>
                <a:stretch>
                  <a:fillRect/>
                </a:stretch>
              </a:blipFill>
            </p:spPr>
            <p:txBody>
              <a:bodyPr/>
              <a:lstStyle/>
              <a:p>
                <a:r>
                  <a:rPr lang="en-US">
                    <a:noFill/>
                  </a:rPr>
                  <a:t> </a:t>
                </a:r>
              </a:p>
            </p:txBody>
          </p:sp>
        </mc:Fallback>
      </mc:AlternateContent>
      <p:sp>
        <p:nvSpPr>
          <p:cNvPr id="10" name="Content Placeholder 2"/>
          <p:cNvSpPr txBox="1">
            <a:spLocks/>
          </p:cNvSpPr>
          <p:nvPr/>
        </p:nvSpPr>
        <p:spPr>
          <a:xfrm>
            <a:off x="1097279" y="3921047"/>
            <a:ext cx="6606633" cy="4800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We should test the </a:t>
            </a:r>
            <a:r>
              <a:rPr lang="en-US" u="sng" cap="small" dirty="0">
                <a:solidFill>
                  <a:srgbClr val="FF0000"/>
                </a:solidFill>
              </a:rPr>
              <a:t>mean of the differences:</a:t>
            </a:r>
            <a:endParaRPr lang="en-US" dirty="0"/>
          </a:p>
        </p:txBody>
      </p:sp>
      <p:sp>
        <p:nvSpPr>
          <p:cNvPr id="11" name="Multiplication Sign 10">
            <a:extLst>
              <a:ext uri="{FF2B5EF4-FFF2-40B4-BE49-F238E27FC236}">
                <a16:creationId xmlns:a16="http://schemas.microsoft.com/office/drawing/2014/main" id="{CFC989B8-6F32-47C5-9405-C39154FAFE29}"/>
              </a:ext>
            </a:extLst>
          </p:cNvPr>
          <p:cNvSpPr/>
          <p:nvPr/>
        </p:nvSpPr>
        <p:spPr>
          <a:xfrm>
            <a:off x="-1284763" y="1737362"/>
            <a:ext cx="10813774" cy="2328052"/>
          </a:xfrm>
          <a:prstGeom prst="mathMultiply">
            <a:avLst/>
          </a:prstGeom>
          <a:solidFill>
            <a:srgbClr val="FF000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231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7D9136E0-41B2-DD4E-8710-DED1F89BD956}"/>
              </a:ext>
            </a:extLst>
          </p:cNvPr>
          <p:cNvPicPr>
            <a:picLocks noChangeAspect="1"/>
          </p:cNvPicPr>
          <p:nvPr/>
        </p:nvPicPr>
        <p:blipFill>
          <a:blip r:embed="rId2"/>
          <a:stretch>
            <a:fillRect/>
          </a:stretch>
        </p:blipFill>
        <p:spPr>
          <a:xfrm>
            <a:off x="228600" y="1485900"/>
            <a:ext cx="8509000" cy="5105400"/>
          </a:xfrm>
          <a:prstGeom prst="rect">
            <a:avLst/>
          </a:prstGeom>
        </p:spPr>
      </p:pic>
    </p:spTree>
    <p:extLst>
      <p:ext uri="{BB962C8B-B14F-4D97-AF65-F5344CB8AC3E}">
        <p14:creationId xmlns:p14="http://schemas.microsoft.com/office/powerpoint/2010/main" val="1620814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8066"/>
            <a:ext cx="11658599" cy="1450757"/>
          </a:xfrm>
        </p:spPr>
        <p:txBody>
          <a:bodyPr/>
          <a:lstStyle/>
          <a:p>
            <a:r>
              <a:rPr lang="en-US" dirty="0"/>
              <a:t>Paired t-test reduces to a one-sample t-test</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30</a:t>
            </a:fld>
            <a:endParaRPr lang="en-US" dirty="0"/>
          </a:p>
        </p:txBody>
      </p:sp>
      <p:graphicFrame>
        <p:nvGraphicFramePr>
          <p:cNvPr id="5" name="Table 4"/>
          <p:cNvGraphicFramePr>
            <a:graphicFrameLocks noGrp="1"/>
          </p:cNvGraphicFramePr>
          <p:nvPr/>
        </p:nvGraphicFramePr>
        <p:xfrm>
          <a:off x="1162447" y="2342034"/>
          <a:ext cx="4876800" cy="3122295"/>
        </p:xfrm>
        <a:graphic>
          <a:graphicData uri="http://schemas.openxmlformats.org/drawingml/2006/table">
            <a:tbl>
              <a:tblPr/>
              <a:tblGrid>
                <a:gridCol w="1023257">
                  <a:extLst>
                    <a:ext uri="{9D8B030D-6E8A-4147-A177-3AD203B41FA5}">
                      <a16:colId xmlns:a16="http://schemas.microsoft.com/office/drawing/2014/main" val="20000"/>
                    </a:ext>
                  </a:extLst>
                </a:gridCol>
                <a:gridCol w="1192927">
                  <a:extLst>
                    <a:ext uri="{9D8B030D-6E8A-4147-A177-3AD203B41FA5}">
                      <a16:colId xmlns:a16="http://schemas.microsoft.com/office/drawing/2014/main" val="20001"/>
                    </a:ext>
                  </a:extLst>
                </a:gridCol>
                <a:gridCol w="1441416">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190500">
                <a:tc>
                  <a:txBody>
                    <a:bodyPr/>
                    <a:lstStyle/>
                    <a:p>
                      <a:pPr algn="ctr" fontAlgn="b"/>
                      <a:r>
                        <a:rPr lang="en-US" sz="1800" b="1" i="0" u="none" strike="noStrike" dirty="0">
                          <a:solidFill>
                            <a:srgbClr val="000000"/>
                          </a:solidFill>
                          <a:latin typeface="Calibri"/>
                        </a:rPr>
                        <a:t>Subject</a:t>
                      </a:r>
                    </a:p>
                  </a:txBody>
                  <a:tcPr marL="9525" marR="9525" marT="9525" marB="0" anchor="b">
                    <a:lnL>
                      <a:noFill/>
                    </a:lnL>
                    <a:lnR>
                      <a:noFill/>
                    </a:lnR>
                    <a:lnT>
                      <a:noFill/>
                    </a:lnT>
                    <a:lnB>
                      <a:noFill/>
                    </a:lnB>
                  </a:tcPr>
                </a:tc>
                <a:tc>
                  <a:txBody>
                    <a:bodyPr/>
                    <a:lstStyle/>
                    <a:p>
                      <a:pPr algn="ctr" fontAlgn="b"/>
                      <a:r>
                        <a:rPr lang="en-US" sz="1800" b="1" i="0" u="none" strike="noStrike" dirty="0">
                          <a:solidFill>
                            <a:schemeClr val="tx2"/>
                          </a:solidFill>
                          <a:latin typeface="Calibri"/>
                        </a:rPr>
                        <a:t>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FF0000"/>
                          </a:solidFill>
                          <a:latin typeface="Calibri"/>
                        </a:rPr>
                        <a:t>Not 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Difference</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-37</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-20</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12</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rgbClr val="000000"/>
                          </a:solidFill>
                          <a:latin typeface="Calibri"/>
                        </a:rPr>
                        <a:t>6</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800" b="0" i="0" u="none" strike="noStrike" dirty="0">
                          <a:solidFill>
                            <a:srgbClr val="000000"/>
                          </a:solidFill>
                          <a:latin typeface="Calibri"/>
                        </a:rPr>
                        <a:t>8</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800" b="0" i="0" u="none" strike="noStrike" dirty="0">
                          <a:solidFill>
                            <a:srgbClr val="000000"/>
                          </a:solidFill>
                          <a:latin typeface="Calibri"/>
                        </a:rPr>
                        <a:t>9</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800" b="0" i="0" u="none" strike="noStrike" dirty="0">
                          <a:solidFill>
                            <a:srgbClr val="000000"/>
                          </a:solidFill>
                          <a:latin typeface="Calibri"/>
                        </a:rPr>
                        <a:t>10</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-18</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7485146" y="2506865"/>
                <a:ext cx="2926844" cy="676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𝑑</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charset="0"/>
                                </a:rPr>
                                <m:t>𝑑</m:t>
                              </m:r>
                            </m:e>
                            <m:sub>
                              <m:r>
                                <a:rPr lang="en-US" sz="2000" b="0" i="1" smtClean="0">
                                  <a:latin typeface="Cambria Math" charset="0"/>
                                </a:rPr>
                                <m:t>1</m:t>
                              </m:r>
                            </m:sub>
                          </m:sSub>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𝑑</m:t>
                              </m:r>
                            </m:e>
                            <m:sub>
                              <m:r>
                                <a:rPr lang="en-US" sz="2000" b="0" i="1" smtClean="0">
                                  <a:latin typeface="Cambria Math" charset="0"/>
                                </a:rPr>
                                <m:t>2</m:t>
                              </m:r>
                            </m:sub>
                          </m:sSub>
                          <m:r>
                            <a:rPr lang="en-US" sz="2000" b="0" i="1" smtClean="0">
                              <a:latin typeface="Cambria Math" charset="0"/>
                            </a:rPr>
                            <m:t>+ …+</m:t>
                          </m:r>
                          <m:sSub>
                            <m:sSubPr>
                              <m:ctrlPr>
                                <a:rPr lang="en-US" sz="2000" i="1">
                                  <a:latin typeface="Cambria Math" panose="02040503050406030204" pitchFamily="18" charset="0"/>
                                </a:rPr>
                              </m:ctrlPr>
                            </m:sSubPr>
                            <m:e>
                              <m:r>
                                <a:rPr lang="en-US" sz="2000" i="1">
                                  <a:latin typeface="Cambria Math" charset="0"/>
                                </a:rPr>
                                <m:t>𝑑</m:t>
                              </m:r>
                            </m:e>
                            <m:sub>
                              <m:r>
                                <a:rPr lang="en-US" sz="2000" i="1">
                                  <a:latin typeface="Cambria Math" charset="0"/>
                                </a:rPr>
                                <m:t>1</m:t>
                              </m:r>
                              <m:r>
                                <a:rPr lang="en-US" sz="2000" b="0" i="1" smtClean="0">
                                  <a:latin typeface="Cambria Math" charset="0"/>
                                </a:rPr>
                                <m:t>0</m:t>
                              </m:r>
                            </m:sub>
                          </m:sSub>
                        </m:num>
                        <m:den>
                          <m:r>
                            <a:rPr lang="en-US" sz="2000" b="0" i="1" baseline="-25000" smtClean="0">
                              <a:latin typeface="Cambria Math" charset="0"/>
                            </a:rPr>
                            <m:t>10</m:t>
                          </m:r>
                        </m:den>
                      </m:f>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485146" y="2506865"/>
                <a:ext cx="2926844" cy="676019"/>
              </a:xfrm>
              <a:prstGeom prst="rect">
                <a:avLst/>
              </a:prstGeom>
              <a:blipFill>
                <a:blip r:embed="rId2"/>
                <a:stretch>
                  <a:fillRect b="-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734963" y="3161319"/>
                <a:ext cx="3379502"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𝑠</m:t>
                    </m:r>
                    <m:r>
                      <a:rPr lang="en-US" sz="2000" b="0" i="1" baseline="-25000" smtClean="0">
                        <a:latin typeface="Cambria Math" panose="02040503050406030204" pitchFamily="18" charset="0"/>
                      </a:rPr>
                      <m:t>𝑑</m:t>
                    </m:r>
                  </m:oMath>
                </a14:m>
                <a:r>
                  <a:rPr lang="en-US" sz="2000" dirty="0"/>
                  <a:t> is the sample std. dev.</a:t>
                </a:r>
              </a:p>
            </p:txBody>
          </p:sp>
        </mc:Choice>
        <mc:Fallback xmlns="">
          <p:sp>
            <p:nvSpPr>
              <p:cNvPr id="9" name="TextBox 8"/>
              <p:cNvSpPr txBox="1">
                <a:spLocks noRot="1" noChangeAspect="1" noMove="1" noResize="1" noEditPoints="1" noAdjustHandles="1" noChangeArrowheads="1" noChangeShapeType="1" noTextEdit="1"/>
              </p:cNvSpPr>
              <p:nvPr/>
            </p:nvSpPr>
            <p:spPr>
              <a:xfrm>
                <a:off x="7734963" y="3161319"/>
                <a:ext cx="3379502" cy="400110"/>
              </a:xfrm>
              <a:prstGeom prst="rect">
                <a:avLst/>
              </a:prstGeom>
              <a:blipFill rotWithShape="0">
                <a:blip r:embed="rId3"/>
                <a:stretch>
                  <a:fillRect t="-9231" b="-27692"/>
                </a:stretch>
              </a:blipFill>
            </p:spPr>
            <p:txBody>
              <a:bodyPr/>
              <a:lstStyle/>
              <a:p>
                <a:r>
                  <a:rPr lang="en-US">
                    <a:noFill/>
                  </a:rPr>
                  <a:t> </a:t>
                </a:r>
              </a:p>
            </p:txBody>
          </p:sp>
        </mc:Fallback>
      </mc:AlternateContent>
      <p:sp>
        <p:nvSpPr>
          <p:cNvPr id="11" name="TextBox 10"/>
          <p:cNvSpPr txBox="1"/>
          <p:nvPr/>
        </p:nvSpPr>
        <p:spPr>
          <a:xfrm>
            <a:off x="5241002" y="1972702"/>
            <a:ext cx="1226372" cy="369332"/>
          </a:xfrm>
          <a:prstGeom prst="rect">
            <a:avLst/>
          </a:prstGeom>
          <a:noFill/>
        </p:spPr>
        <p:txBody>
          <a:bodyPr wrap="square" rtlCol="0">
            <a:spAutoFit/>
          </a:bodyPr>
          <a:lstStyle/>
          <a:p>
            <a:r>
              <a:rPr lang="en-US" dirty="0"/>
              <a:t>(d</a:t>
            </a:r>
            <a:r>
              <a:rPr lang="en-US" baseline="-25000" dirty="0"/>
              <a:t>i</a:t>
            </a:r>
            <a:r>
              <a:rPr lang="en-US" dirty="0"/>
              <a:t>)</a:t>
            </a:r>
            <a:endParaRPr lang="en-US" baseline="-25000" dirty="0"/>
          </a:p>
        </p:txBody>
      </p:sp>
      <mc:AlternateContent xmlns:mc="http://schemas.openxmlformats.org/markup-compatibility/2006" xmlns:a14="http://schemas.microsoft.com/office/drawing/2010/main">
        <mc:Choice Requires="a14">
          <p:sp>
            <p:nvSpPr>
              <p:cNvPr id="12" name="TextBox 11"/>
              <p:cNvSpPr txBox="1"/>
              <p:nvPr/>
            </p:nvSpPr>
            <p:spPr>
              <a:xfrm>
                <a:off x="7734963" y="3807184"/>
                <a:ext cx="1621149" cy="6185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𝑆𝐸</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charset="0"/>
                                </a:rPr>
                                <m:t>𝑑</m:t>
                              </m:r>
                            </m:e>
                          </m:acc>
                        </m:e>
                      </m:d>
                      <m:r>
                        <a:rPr lang="en-US" b="0" i="1" smtClean="0">
                          <a:latin typeface="Cambria Math"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𝑑</m:t>
                              </m:r>
                            </m:sub>
                          </m:sSub>
                        </m:num>
                        <m:den>
                          <m:rad>
                            <m:radPr>
                              <m:degHide m:val="on"/>
                              <m:ctrlPr>
                                <a:rPr lang="en-US" b="0" i="1" smtClean="0">
                                  <a:latin typeface="Cambria Math" panose="02040503050406030204" pitchFamily="18" charset="0"/>
                                </a:rPr>
                              </m:ctrlPr>
                            </m:radPr>
                            <m:deg/>
                            <m:e>
                              <m:r>
                                <a:rPr lang="en-US" b="0" i="1" smtClean="0">
                                  <a:latin typeface="Cambria Math" charset="0"/>
                                </a:rPr>
                                <m:t>10</m:t>
                              </m:r>
                            </m:e>
                          </m:rad>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734963" y="3807184"/>
                <a:ext cx="1621149" cy="61850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70562" y="4668942"/>
                <a:ext cx="2280240" cy="7486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m:t>
                      </m:r>
                      <m:r>
                        <a:rPr lang="en-US" b="0" i="1" smtClean="0">
                          <a:latin typeface="Cambria Math" charset="0"/>
                        </a:rPr>
                        <m:t>= </m:t>
                      </m:r>
                      <m:f>
                        <m:fPr>
                          <m:ctrlPr>
                            <a:rPr lang="en-US" b="0" i="1" smtClean="0">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𝑑</m:t>
                              </m:r>
                            </m:e>
                          </m:acc>
                          <m:r>
                            <a:rPr lang="en-US" b="0" i="1" smtClean="0">
                              <a:latin typeface="Cambria Math" panose="02040503050406030204" pitchFamily="18" charset="0"/>
                            </a:rPr>
                            <m:t>−0</m:t>
                          </m:r>
                        </m:num>
                        <m:den>
                          <m:r>
                            <a:rPr lang="en-US" i="1">
                              <a:latin typeface="Cambria Math" charset="0"/>
                            </a:rPr>
                            <m:t>𝑆𝐸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𝑑</m:t>
                                  </m:r>
                                </m:e>
                              </m:acc>
                            </m:e>
                          </m:d>
                        </m:den>
                      </m:f>
                      <m:r>
                        <a:rPr lang="en-US" b="0" i="1" smtClean="0">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𝑑</m:t>
                              </m:r>
                            </m:e>
                          </m:acc>
                        </m:num>
                        <m:den>
                          <m:r>
                            <a:rPr lang="en-US" i="1">
                              <a:latin typeface="Cambria Math" charset="0"/>
                            </a:rPr>
                            <m:t>𝑆𝐸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𝑑</m:t>
                                  </m:r>
                                </m:e>
                              </m:acc>
                            </m:e>
                          </m:d>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270562" y="4668942"/>
                <a:ext cx="2280240" cy="748603"/>
              </a:xfrm>
              <a:prstGeom prst="rect">
                <a:avLst/>
              </a:prstGeom>
              <a:blipFill>
                <a:blip r:embed="rId5"/>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98A8C4C-B192-4E7A-B988-BB0230187261}"/>
              </a:ext>
            </a:extLst>
          </p:cNvPr>
          <p:cNvSpPr txBox="1"/>
          <p:nvPr/>
        </p:nvSpPr>
        <p:spPr>
          <a:xfrm>
            <a:off x="8283685" y="1834315"/>
            <a:ext cx="3668233" cy="646331"/>
          </a:xfrm>
          <a:prstGeom prst="rect">
            <a:avLst/>
          </a:prstGeom>
          <a:noFill/>
        </p:spPr>
        <p:txBody>
          <a:bodyPr wrap="square" rtlCol="0">
            <a:spAutoFit/>
          </a:bodyPr>
          <a:lstStyle/>
          <a:p>
            <a:r>
              <a:rPr lang="en-US" dirty="0"/>
              <a:t>H</a:t>
            </a:r>
            <a:r>
              <a:rPr lang="en-US" baseline="-25000" dirty="0"/>
              <a:t>0</a:t>
            </a:r>
            <a:r>
              <a:rPr lang="en-US" dirty="0"/>
              <a:t>: d = 0</a:t>
            </a:r>
          </a:p>
          <a:p>
            <a:r>
              <a:rPr lang="en-US" dirty="0"/>
              <a:t>H</a:t>
            </a:r>
            <a:r>
              <a:rPr lang="en-US" baseline="-25000" dirty="0"/>
              <a:t>a</a:t>
            </a:r>
            <a:r>
              <a:rPr lang="en-US" dirty="0"/>
              <a:t>: d &lt; 0</a:t>
            </a:r>
          </a:p>
        </p:txBody>
      </p:sp>
    </p:spTree>
    <p:extLst>
      <p:ext uri="{BB962C8B-B14F-4D97-AF65-F5344CB8AC3E}">
        <p14:creationId xmlns:p14="http://schemas.microsoft.com/office/powerpoint/2010/main" val="3828198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SAS Code Comparison</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43" y="1839086"/>
            <a:ext cx="6960870" cy="289980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087" y="1849719"/>
            <a:ext cx="6765648" cy="2899806"/>
          </a:xfrm>
          <a:prstGeom prst="rect">
            <a:avLst/>
          </a:prstGeom>
        </p:spPr>
      </p:pic>
      <p:sp>
        <p:nvSpPr>
          <p:cNvPr id="7" name="TextBox 6"/>
          <p:cNvSpPr txBox="1"/>
          <p:nvPr/>
        </p:nvSpPr>
        <p:spPr>
          <a:xfrm>
            <a:off x="1519670" y="5138305"/>
            <a:ext cx="3305585" cy="369332"/>
          </a:xfrm>
          <a:prstGeom prst="rect">
            <a:avLst/>
          </a:prstGeom>
          <a:noFill/>
        </p:spPr>
        <p:txBody>
          <a:bodyPr wrap="none" rtlCol="0">
            <a:spAutoFit/>
          </a:bodyPr>
          <a:lstStyle/>
          <a:p>
            <a:r>
              <a:rPr lang="en-US" dirty="0">
                <a:solidFill>
                  <a:srgbClr val="FF0000"/>
                </a:solidFill>
              </a:rPr>
              <a:t>Two (independent) sample T-Test</a:t>
            </a:r>
          </a:p>
        </p:txBody>
      </p:sp>
      <p:sp>
        <p:nvSpPr>
          <p:cNvPr id="8" name="TextBox 7"/>
          <p:cNvSpPr txBox="1"/>
          <p:nvPr/>
        </p:nvSpPr>
        <p:spPr>
          <a:xfrm>
            <a:off x="8107848" y="5114925"/>
            <a:ext cx="1365887" cy="369332"/>
          </a:xfrm>
          <a:prstGeom prst="rect">
            <a:avLst/>
          </a:prstGeom>
          <a:noFill/>
        </p:spPr>
        <p:txBody>
          <a:bodyPr wrap="none" rtlCol="0">
            <a:spAutoFit/>
          </a:bodyPr>
          <a:lstStyle/>
          <a:p>
            <a:r>
              <a:rPr lang="en-US" dirty="0">
                <a:solidFill>
                  <a:srgbClr val="FF0000"/>
                </a:solidFill>
              </a:rPr>
              <a:t>Paired T-test</a:t>
            </a:r>
          </a:p>
        </p:txBody>
      </p:sp>
      <p:sp>
        <p:nvSpPr>
          <p:cNvPr id="9" name="Multiplication Sign 8">
            <a:extLst>
              <a:ext uri="{FF2B5EF4-FFF2-40B4-BE49-F238E27FC236}">
                <a16:creationId xmlns:a16="http://schemas.microsoft.com/office/drawing/2014/main" id="{6B9BD505-8A41-4CCE-B950-D9DAA63B998B}"/>
              </a:ext>
            </a:extLst>
          </p:cNvPr>
          <p:cNvSpPr/>
          <p:nvPr/>
        </p:nvSpPr>
        <p:spPr>
          <a:xfrm>
            <a:off x="-1168046" y="869641"/>
            <a:ext cx="8064933" cy="6070416"/>
          </a:xfrm>
          <a:prstGeom prst="mathMultiply">
            <a:avLst/>
          </a:prstGeom>
          <a:solidFill>
            <a:srgbClr val="FF000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D7C4AAC-9F8F-4E68-90F5-761F7B20EA0B}"/>
              </a:ext>
            </a:extLst>
          </p:cNvPr>
          <p:cNvSpPr txBox="1"/>
          <p:nvPr/>
        </p:nvSpPr>
        <p:spPr>
          <a:xfrm>
            <a:off x="4968860" y="5688419"/>
            <a:ext cx="6960870" cy="369332"/>
          </a:xfrm>
          <a:prstGeom prst="rect">
            <a:avLst/>
          </a:prstGeom>
          <a:noFill/>
        </p:spPr>
        <p:txBody>
          <a:bodyPr wrap="square" rtlCol="0">
            <a:spAutoFit/>
          </a:bodyPr>
          <a:lstStyle/>
          <a:p>
            <a:r>
              <a:rPr lang="en-US" dirty="0"/>
              <a:t>In R: t.test(mrt_paired$fatigued, mrt_paired$notFatig, paired =TRUE)</a:t>
            </a:r>
          </a:p>
        </p:txBody>
      </p:sp>
    </p:spTree>
    <p:extLst>
      <p:ext uri="{BB962C8B-B14F-4D97-AF65-F5344CB8AC3E}">
        <p14:creationId xmlns:p14="http://schemas.microsoft.com/office/powerpoint/2010/main" val="298489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SAS Code Comparison</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25" y="1860825"/>
            <a:ext cx="5127707" cy="4475498"/>
          </a:xfrm>
          <a:prstGeom prst="rect">
            <a:avLst/>
          </a:prstGeom>
        </p:spPr>
      </p:pic>
      <p:sp>
        <p:nvSpPr>
          <p:cNvPr id="7" name="TextBox 6"/>
          <p:cNvSpPr txBox="1"/>
          <p:nvPr/>
        </p:nvSpPr>
        <p:spPr>
          <a:xfrm>
            <a:off x="1125785" y="6336323"/>
            <a:ext cx="3305585" cy="369332"/>
          </a:xfrm>
          <a:prstGeom prst="rect">
            <a:avLst/>
          </a:prstGeom>
          <a:noFill/>
        </p:spPr>
        <p:txBody>
          <a:bodyPr wrap="none" rtlCol="0">
            <a:spAutoFit/>
          </a:bodyPr>
          <a:lstStyle/>
          <a:p>
            <a:r>
              <a:rPr lang="en-US" dirty="0">
                <a:solidFill>
                  <a:srgbClr val="FF0000"/>
                </a:solidFill>
              </a:rPr>
              <a:t>Two (independent) sample T-Test</a:t>
            </a:r>
          </a:p>
        </p:txBody>
      </p:sp>
      <p:sp>
        <p:nvSpPr>
          <p:cNvPr id="8" name="TextBox 7"/>
          <p:cNvSpPr txBox="1"/>
          <p:nvPr/>
        </p:nvSpPr>
        <p:spPr>
          <a:xfrm>
            <a:off x="9081052" y="5828720"/>
            <a:ext cx="1365887" cy="369332"/>
          </a:xfrm>
          <a:prstGeom prst="rect">
            <a:avLst/>
          </a:prstGeom>
          <a:noFill/>
        </p:spPr>
        <p:txBody>
          <a:bodyPr wrap="none" rtlCol="0">
            <a:spAutoFit/>
          </a:bodyPr>
          <a:lstStyle/>
          <a:p>
            <a:r>
              <a:rPr lang="en-US" dirty="0">
                <a:solidFill>
                  <a:srgbClr val="FF0000"/>
                </a:solidFill>
              </a:rPr>
              <a:t>Paired T-test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950" y="2565517"/>
            <a:ext cx="5080480" cy="3139800"/>
          </a:xfrm>
          <a:prstGeom prst="rect">
            <a:avLst/>
          </a:prstGeom>
        </p:spPr>
      </p:pic>
      <p:sp>
        <p:nvSpPr>
          <p:cNvPr id="9" name="Rectangle 8">
            <a:extLst>
              <a:ext uri="{FF2B5EF4-FFF2-40B4-BE49-F238E27FC236}">
                <a16:creationId xmlns:a16="http://schemas.microsoft.com/office/drawing/2014/main" id="{4B195B18-C01A-412D-B1AA-0D9AA4E0E65F}"/>
              </a:ext>
            </a:extLst>
          </p:cNvPr>
          <p:cNvSpPr/>
          <p:nvPr/>
        </p:nvSpPr>
        <p:spPr>
          <a:xfrm>
            <a:off x="7259643" y="4426027"/>
            <a:ext cx="2105246" cy="2977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006434-C45A-4FA0-B35D-E249F2AB2E7F}"/>
              </a:ext>
            </a:extLst>
          </p:cNvPr>
          <p:cNvSpPr/>
          <p:nvPr/>
        </p:nvSpPr>
        <p:spPr>
          <a:xfrm>
            <a:off x="1896140" y="4019107"/>
            <a:ext cx="1561324" cy="223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0C05C6-A230-402B-9ED8-940D66B7D287}"/>
              </a:ext>
            </a:extLst>
          </p:cNvPr>
          <p:cNvSpPr/>
          <p:nvPr/>
        </p:nvSpPr>
        <p:spPr>
          <a:xfrm>
            <a:off x="3320383" y="4883452"/>
            <a:ext cx="1006963" cy="24063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302C79A-6628-4D0B-8362-A550E148A52B}"/>
              </a:ext>
            </a:extLst>
          </p:cNvPr>
          <p:cNvSpPr/>
          <p:nvPr/>
        </p:nvSpPr>
        <p:spPr>
          <a:xfrm>
            <a:off x="8995708" y="5347448"/>
            <a:ext cx="1368642" cy="24063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BF234A2-155E-4C42-BA75-4B49EB8F4AEC}"/>
              </a:ext>
            </a:extLst>
          </p:cNvPr>
          <p:cNvSpPr txBox="1"/>
          <p:nvPr/>
        </p:nvSpPr>
        <p:spPr>
          <a:xfrm>
            <a:off x="5562600" y="1352436"/>
            <a:ext cx="6407337" cy="1200329"/>
          </a:xfrm>
          <a:prstGeom prst="rect">
            <a:avLst/>
          </a:prstGeom>
          <a:noFill/>
        </p:spPr>
        <p:txBody>
          <a:bodyPr wrap="square" rtlCol="0">
            <a:spAutoFit/>
          </a:bodyPr>
          <a:lstStyle/>
          <a:p>
            <a:r>
              <a:rPr lang="en-US" dirty="0"/>
              <a:t>Using paired data (when appropriate) instead of unpaired data allows us to tighten the confidence interval for the difference in means (yeah!) AND increase the power (the likelihood that our data properly detects a shift in score).</a:t>
            </a:r>
          </a:p>
        </p:txBody>
      </p:sp>
      <p:sp>
        <p:nvSpPr>
          <p:cNvPr id="6" name="Multiplication Sign 5">
            <a:extLst>
              <a:ext uri="{FF2B5EF4-FFF2-40B4-BE49-F238E27FC236}">
                <a16:creationId xmlns:a16="http://schemas.microsoft.com/office/drawing/2014/main" id="{A444D6C5-31A6-4EBC-8D2B-DC16CCAF6F42}"/>
              </a:ext>
            </a:extLst>
          </p:cNvPr>
          <p:cNvSpPr/>
          <p:nvPr/>
        </p:nvSpPr>
        <p:spPr>
          <a:xfrm>
            <a:off x="-1105983" y="771884"/>
            <a:ext cx="8064933" cy="6070416"/>
          </a:xfrm>
          <a:prstGeom prst="mathMultiply">
            <a:avLst/>
          </a:prstGeom>
          <a:solidFill>
            <a:srgbClr val="FF000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25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Assumptions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548" y="1804935"/>
            <a:ext cx="4359634" cy="3254375"/>
          </a:xfrm>
        </p:spPr>
      </p:pic>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1" y="1846263"/>
            <a:ext cx="5529262" cy="4125415"/>
          </a:xfrm>
          <a:prstGeom prst="rect">
            <a:avLst/>
          </a:prstGeom>
        </p:spPr>
      </p:pic>
      <p:sp>
        <p:nvSpPr>
          <p:cNvPr id="7" name="TextBox 6"/>
          <p:cNvSpPr txBox="1"/>
          <p:nvPr/>
        </p:nvSpPr>
        <p:spPr>
          <a:xfrm>
            <a:off x="397790" y="5136879"/>
            <a:ext cx="5325605" cy="1477328"/>
          </a:xfrm>
          <a:prstGeom prst="rect">
            <a:avLst/>
          </a:prstGeom>
          <a:noFill/>
        </p:spPr>
        <p:txBody>
          <a:bodyPr wrap="square" rtlCol="0">
            <a:spAutoFit/>
          </a:bodyPr>
          <a:lstStyle/>
          <a:p>
            <a:r>
              <a:rPr lang="en-US" dirty="0"/>
              <a:t>There is little to no evidence that the differences do not come from a normal distribution.  </a:t>
            </a:r>
          </a:p>
          <a:p>
            <a:r>
              <a:rPr lang="en-US" dirty="0"/>
              <a:t>We will assume that the differences are independent.  Is this a reasonable assumption?  </a:t>
            </a:r>
          </a:p>
          <a:p>
            <a:endParaRPr lang="en-US" dirty="0"/>
          </a:p>
        </p:txBody>
      </p:sp>
    </p:spTree>
    <p:extLst>
      <p:ext uri="{BB962C8B-B14F-4D97-AF65-F5344CB8AC3E}">
        <p14:creationId xmlns:p14="http://schemas.microsoft.com/office/powerpoint/2010/main" val="3353946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579" y="1885950"/>
            <a:ext cx="5876170" cy="4418587"/>
          </a:xfrm>
          <a:prstGeom prst="rect">
            <a:avLst/>
          </a:prstGeom>
        </p:spPr>
      </p:pic>
      <p:sp>
        <p:nvSpPr>
          <p:cNvPr id="6" name="TextBox 5"/>
          <p:cNvSpPr txBox="1"/>
          <p:nvPr/>
        </p:nvSpPr>
        <p:spPr>
          <a:xfrm>
            <a:off x="681924" y="3097966"/>
            <a:ext cx="4602997" cy="1477328"/>
          </a:xfrm>
          <a:prstGeom prst="rect">
            <a:avLst/>
          </a:prstGeom>
          <a:noFill/>
        </p:spPr>
        <p:txBody>
          <a:bodyPr wrap="square" rtlCol="0">
            <a:spAutoFit/>
          </a:bodyPr>
          <a:lstStyle/>
          <a:p>
            <a:pPr marL="285750" indent="-285750">
              <a:buFont typeface="Arial" charset="0"/>
              <a:buChar char="•"/>
            </a:pPr>
            <a:r>
              <a:rPr lang="en-US" dirty="0"/>
              <a:t>We can look at a </a:t>
            </a:r>
            <a:r>
              <a:rPr lang="en-US" b="1" u="sng" cap="small" dirty="0">
                <a:solidFill>
                  <a:srgbClr val="FF0000"/>
                </a:solidFill>
              </a:rPr>
              <a:t>profile plot</a:t>
            </a:r>
          </a:p>
          <a:p>
            <a:pPr marL="285750" indent="-285750">
              <a:buFont typeface="Arial" charset="0"/>
              <a:buChar char="•"/>
            </a:pPr>
            <a:r>
              <a:rPr lang="en-US" dirty="0"/>
              <a:t>The lines connect the scores on the MRT in the “fatigued” versus “not fatigued” states</a:t>
            </a:r>
          </a:p>
          <a:p>
            <a:pPr marL="285750" indent="-285750">
              <a:buFont typeface="Arial" charset="0"/>
              <a:buChar char="•"/>
            </a:pPr>
            <a:r>
              <a:rPr lang="en-US" dirty="0"/>
              <a:t>This plot is standard for SAS proc ttest with paired data.</a:t>
            </a:r>
          </a:p>
        </p:txBody>
      </p:sp>
    </p:spTree>
    <p:extLst>
      <p:ext uri="{BB962C8B-B14F-4D97-AF65-F5344CB8AC3E}">
        <p14:creationId xmlns:p14="http://schemas.microsoft.com/office/powerpoint/2010/main" val="3779916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(alpha = 0.01)</a:t>
            </a:r>
          </a:p>
        </p:txBody>
      </p:sp>
      <p:sp>
        <p:nvSpPr>
          <p:cNvPr id="3" name="Content Placeholder 2"/>
          <p:cNvSpPr>
            <a:spLocks noGrp="1"/>
          </p:cNvSpPr>
          <p:nvPr>
            <p:ph idx="1"/>
          </p:nvPr>
        </p:nvSpPr>
        <p:spPr>
          <a:xfrm>
            <a:off x="988789" y="2531191"/>
            <a:ext cx="4932179" cy="2139372"/>
          </a:xfrm>
        </p:spPr>
        <p:txBody>
          <a:bodyPr>
            <a:normAutofit fontScale="70000" lnSpcReduction="20000"/>
          </a:bodyPr>
          <a:lstStyle/>
          <a:p>
            <a:endParaRPr lang="en-US" b="1" dirty="0"/>
          </a:p>
          <a:p>
            <a:endParaRPr lang="en-US" b="1" dirty="0"/>
          </a:p>
          <a:p>
            <a:endParaRPr lang="en-US" b="1" dirty="0"/>
          </a:p>
          <a:p>
            <a:endParaRPr lang="en-US" b="1" dirty="0"/>
          </a:p>
          <a:p>
            <a:endParaRPr lang="en-US" dirty="0"/>
          </a:p>
          <a:p>
            <a:r>
              <a:rPr lang="en-US" dirty="0"/>
              <a:t>Fail to Reject H</a:t>
            </a:r>
            <a:r>
              <a:rPr lang="en-US" baseline="-25000" dirty="0"/>
              <a:t>0</a:t>
            </a:r>
          </a:p>
        </p:txBody>
      </p:sp>
      <p:sp>
        <p:nvSpPr>
          <p:cNvPr id="4" name="Slide Number Placeholder 3"/>
          <p:cNvSpPr>
            <a:spLocks noGrp="1"/>
          </p:cNvSpPr>
          <p:nvPr>
            <p:ph type="sldNum" sz="quarter" idx="12"/>
          </p:nvPr>
        </p:nvSpPr>
        <p:spPr>
          <a:xfrm>
            <a:off x="9900460" y="7145244"/>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35</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1" y="2531191"/>
                <a:ext cx="4056288" cy="757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charset="0"/>
                            </a:rPr>
                            <m:t>𝑓𝑎𝑡𝑖𝑔𝑢𝑒𝑑</m:t>
                          </m:r>
                          <m:r>
                            <a:rPr lang="en-US" sz="2000" b="0" i="1" smtClean="0">
                              <a:latin typeface="Cambria Math" charset="0"/>
                            </a:rPr>
                            <m:t>−</m:t>
                          </m:r>
                          <m:r>
                            <a:rPr lang="en-US" sz="2000" i="1">
                              <a:latin typeface="Cambria Math" panose="02040503050406030204" pitchFamily="18" charset="0"/>
                            </a:rPr>
                            <m:t>𝑛</m:t>
                          </m:r>
                          <m:r>
                            <a:rPr lang="en-US" sz="2000" i="1">
                              <a:latin typeface="Cambria Math" charset="0"/>
                            </a:rPr>
                            <m:t>𝑜𝑡</m:t>
                          </m:r>
                          <m:r>
                            <a:rPr lang="en-US" sz="2000" i="1">
                              <a:latin typeface="Cambria Math" charset="0"/>
                            </a:rPr>
                            <m:t> </m:t>
                          </m:r>
                          <m:r>
                            <a:rPr lang="en-US" sz="2000" i="1">
                              <a:latin typeface="Cambria Math" charset="0"/>
                            </a:rPr>
                            <m:t>𝑓𝑎𝑡𝑖𝑔𝑢𝑒𝑑</m:t>
                          </m:r>
                        </m:sub>
                      </m:sSub>
                      <m:r>
                        <a:rPr lang="en-US" sz="2000" b="0" i="1" smtClean="0">
                          <a:latin typeface="Cambria Math" charset="0"/>
                        </a:rPr>
                        <m:t> </m:t>
                      </m:r>
                      <m:r>
                        <a:rPr lang="en-US" sz="2000" b="0" i="1" smtClean="0">
                          <a:latin typeface="Cambria Math" panose="02040503050406030204" pitchFamily="18" charset="0"/>
                        </a:rPr>
                        <m:t>=0</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charset="0"/>
                            </a:rPr>
                            <m:t>𝑓𝑎𝑡𝑖𝑔𝑢𝑒𝑑</m:t>
                          </m:r>
                          <m:r>
                            <a:rPr lang="en-US" sz="2000" i="1">
                              <a:latin typeface="Cambria Math" charset="0"/>
                            </a:rPr>
                            <m:t>−</m:t>
                          </m:r>
                          <m:r>
                            <a:rPr lang="en-US" sz="2000" i="1">
                              <a:latin typeface="Cambria Math" panose="02040503050406030204" pitchFamily="18" charset="0"/>
                            </a:rPr>
                            <m:t>𝑛</m:t>
                          </m:r>
                          <m:r>
                            <a:rPr lang="en-US" sz="2000" i="1">
                              <a:latin typeface="Cambria Math" charset="0"/>
                            </a:rPr>
                            <m:t>𝑜𝑡</m:t>
                          </m:r>
                          <m:r>
                            <a:rPr lang="en-US" sz="2000" i="1">
                              <a:latin typeface="Cambria Math" charset="0"/>
                            </a:rPr>
                            <m:t> </m:t>
                          </m:r>
                          <m:r>
                            <a:rPr lang="en-US" sz="2000" i="1">
                              <a:latin typeface="Cambria Math" charset="0"/>
                            </a:rPr>
                            <m:t>𝑓𝑎𝑡𝑖𝑔𝑢𝑒𝑑</m:t>
                          </m:r>
                        </m:sub>
                      </m:sSub>
                      <m:r>
                        <a:rPr lang="en-US" sz="2000" b="0" i="1" smtClean="0">
                          <a:latin typeface="Cambria Math" panose="02040503050406030204" pitchFamily="18" charset="0"/>
                        </a:rPr>
                        <m:t>&lt;0</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609601" y="2531191"/>
                <a:ext cx="4056288" cy="757772"/>
              </a:xfrm>
              <a:prstGeom prst="rect">
                <a:avLst/>
              </a:prstGeom>
              <a:blipFill>
                <a:blip r:embed="rId2"/>
                <a:stretch>
                  <a:fillRect b="-6557"/>
                </a:stretch>
              </a:blipFill>
            </p:spPr>
            <p:txBody>
              <a:bodyPr/>
              <a:lstStyle/>
              <a:p>
                <a:r>
                  <a:rPr lang="en-US">
                    <a:noFill/>
                  </a:rPr>
                  <a:t> </a:t>
                </a:r>
              </a:p>
            </p:txBody>
          </p:sp>
        </mc:Fallback>
      </mc:AlternateContent>
      <p:sp>
        <p:nvSpPr>
          <p:cNvPr id="6" name="TextBox 5"/>
          <p:cNvSpPr txBox="1"/>
          <p:nvPr/>
        </p:nvSpPr>
        <p:spPr>
          <a:xfrm>
            <a:off x="971227" y="3299506"/>
            <a:ext cx="3549112" cy="369332"/>
          </a:xfrm>
          <a:prstGeom prst="rect">
            <a:avLst/>
          </a:prstGeom>
          <a:noFill/>
        </p:spPr>
        <p:txBody>
          <a:bodyPr wrap="square" rtlCol="0">
            <a:spAutoFit/>
          </a:bodyPr>
          <a:lstStyle/>
          <a:p>
            <a:r>
              <a:rPr lang="en-US" dirty="0"/>
              <a:t>Critical Value:  t</a:t>
            </a:r>
            <a:r>
              <a:rPr lang="en-US" baseline="-25000" dirty="0"/>
              <a:t>0.01,9</a:t>
            </a:r>
            <a:r>
              <a:rPr lang="en-US" dirty="0"/>
              <a:t> = -2.821</a:t>
            </a:r>
          </a:p>
        </p:txBody>
      </p:sp>
      <p:sp>
        <p:nvSpPr>
          <p:cNvPr id="7" name="TextBox 6"/>
          <p:cNvSpPr txBox="1"/>
          <p:nvPr/>
        </p:nvSpPr>
        <p:spPr>
          <a:xfrm>
            <a:off x="971225" y="3619343"/>
            <a:ext cx="3213315" cy="369332"/>
          </a:xfrm>
          <a:prstGeom prst="rect">
            <a:avLst/>
          </a:prstGeom>
          <a:noFill/>
        </p:spPr>
        <p:txBody>
          <a:bodyPr wrap="square" rtlCol="0">
            <a:spAutoFit/>
          </a:bodyPr>
          <a:lstStyle/>
          <a:p>
            <a:r>
              <a:rPr lang="en-US" dirty="0"/>
              <a:t>Test Statistic: t</a:t>
            </a:r>
            <a:r>
              <a:rPr lang="en-US" baseline="-25000" dirty="0"/>
              <a:t>stat</a:t>
            </a:r>
            <a:r>
              <a:rPr lang="en-US" dirty="0"/>
              <a:t>= -2.41 </a:t>
            </a:r>
          </a:p>
        </p:txBody>
      </p:sp>
      <p:sp>
        <p:nvSpPr>
          <p:cNvPr id="8" name="TextBox 7"/>
          <p:cNvSpPr txBox="1"/>
          <p:nvPr/>
        </p:nvSpPr>
        <p:spPr>
          <a:xfrm>
            <a:off x="971224" y="3912380"/>
            <a:ext cx="3213315" cy="369332"/>
          </a:xfrm>
          <a:prstGeom prst="rect">
            <a:avLst/>
          </a:prstGeom>
          <a:noFill/>
        </p:spPr>
        <p:txBody>
          <a:bodyPr wrap="square" rtlCol="0">
            <a:spAutoFit/>
          </a:bodyPr>
          <a:lstStyle/>
          <a:p>
            <a:r>
              <a:rPr lang="en-US" dirty="0"/>
              <a:t>P-value = 0.0196 &gt; 0.01 </a:t>
            </a:r>
          </a:p>
        </p:txBody>
      </p:sp>
      <p:pic>
        <p:nvPicPr>
          <p:cNvPr id="9" name="Picture 8">
            <a:extLst>
              <a:ext uri="{FF2B5EF4-FFF2-40B4-BE49-F238E27FC236}">
                <a16:creationId xmlns:a16="http://schemas.microsoft.com/office/drawing/2014/main" id="{691CAD3A-A432-4900-B911-C2766B1B4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618" y="1371600"/>
            <a:ext cx="4234666" cy="2617076"/>
          </a:xfrm>
          <a:prstGeom prst="rect">
            <a:avLst/>
          </a:prstGeom>
        </p:spPr>
      </p:pic>
      <p:pic>
        <p:nvPicPr>
          <p:cNvPr id="11" name="Picture 10">
            <a:extLst>
              <a:ext uri="{FF2B5EF4-FFF2-40B4-BE49-F238E27FC236}">
                <a16:creationId xmlns:a16="http://schemas.microsoft.com/office/drawing/2014/main" id="{98117502-9D78-46AA-B9D8-4ECA3A57E388}"/>
              </a:ext>
            </a:extLst>
          </p:cNvPr>
          <p:cNvPicPr>
            <a:picLocks noChangeAspect="1"/>
          </p:cNvPicPr>
          <p:nvPr/>
        </p:nvPicPr>
        <p:blipFill>
          <a:blip r:embed="rId4"/>
          <a:stretch>
            <a:fillRect/>
          </a:stretch>
        </p:blipFill>
        <p:spPr>
          <a:xfrm>
            <a:off x="7418618" y="4044976"/>
            <a:ext cx="4007760" cy="646922"/>
          </a:xfrm>
          <a:prstGeom prst="rect">
            <a:avLst/>
          </a:prstGeom>
        </p:spPr>
      </p:pic>
      <p:sp>
        <p:nvSpPr>
          <p:cNvPr id="12" name="Content Placeholder 2">
            <a:extLst>
              <a:ext uri="{FF2B5EF4-FFF2-40B4-BE49-F238E27FC236}">
                <a16:creationId xmlns:a16="http://schemas.microsoft.com/office/drawing/2014/main" id="{94375A53-A446-427A-BFDF-FE9698FBE18C}"/>
              </a:ext>
            </a:extLst>
          </p:cNvPr>
          <p:cNvSpPr txBox="1">
            <a:spLocks/>
          </p:cNvSpPr>
          <p:nvPr/>
        </p:nvSpPr>
        <p:spPr>
          <a:xfrm>
            <a:off x="971224" y="4815521"/>
            <a:ext cx="10058401" cy="1981149"/>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Statistical Conclusion:  </a:t>
            </a:r>
            <a:r>
              <a:rPr lang="en-US" dirty="0"/>
              <a:t>There is not enough evidence to suggest that, on average, the fatigued subjects score lower than the non-fatigued subjects (p-value = .0196).  A 99% one sided confidence interval for the mean difference in scores is (-infinity, 1.76). A more meaningful confidence interval would be a two-sided 98% confidence interval of (-22.36, 1.76).</a:t>
            </a:r>
            <a:endParaRPr lang="en-US" b="1" dirty="0"/>
          </a:p>
          <a:p>
            <a:r>
              <a:rPr lang="en-US" b="1" dirty="0"/>
              <a:t>Scope of Inference:  </a:t>
            </a:r>
            <a:r>
              <a:rPr lang="en-US" dirty="0"/>
              <a:t>Since this was a random sample from St. Paul Hospital in Dallas, we can infer that this result would be repeated for any group selected from this hospital.  There is no way to guarantee a causal inference from a paired t-test. </a:t>
            </a:r>
          </a:p>
          <a:p>
            <a:r>
              <a:rPr lang="en-US" b="1" dirty="0"/>
              <a:t>Note: </a:t>
            </a:r>
            <a:r>
              <a:rPr lang="en-US" dirty="0"/>
              <a:t>The elusiveness of the causal inference comes from the fact that the treatment that induces fatigue may itself be a confounder.  Some may work for 12 hours as a surgeon and others may work 12 hours writing reports.  There is reason to believe that if a difference is detected, this difference may not be due to fatigue rather may be due to the type of work. </a:t>
            </a:r>
            <a:endParaRPr lang="en-US" b="1" dirty="0"/>
          </a:p>
        </p:txBody>
      </p:sp>
    </p:spTree>
    <p:extLst>
      <p:ext uri="{BB962C8B-B14F-4D97-AF65-F5344CB8AC3E}">
        <p14:creationId xmlns:p14="http://schemas.microsoft.com/office/powerpoint/2010/main" val="4193124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Breakout!: Medical Reasoning Test</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36</a:t>
            </a:fld>
            <a:endParaRPr lang="en-US" dirty="0"/>
          </a:p>
        </p:txBody>
      </p:sp>
      <p:sp>
        <p:nvSpPr>
          <p:cNvPr id="7" name="Rectangle 6">
            <a:extLst>
              <a:ext uri="{FF2B5EF4-FFF2-40B4-BE49-F238E27FC236}">
                <a16:creationId xmlns:a16="http://schemas.microsoft.com/office/drawing/2014/main" id="{D0ECCCA5-C4E6-9F47-BB1B-232124405D7E}"/>
              </a:ext>
            </a:extLst>
          </p:cNvPr>
          <p:cNvSpPr/>
          <p:nvPr/>
        </p:nvSpPr>
        <p:spPr>
          <a:xfrm>
            <a:off x="585439" y="1951616"/>
            <a:ext cx="6096000" cy="3539430"/>
          </a:xfrm>
          <a:prstGeom prst="rect">
            <a:avLst/>
          </a:prstGeom>
        </p:spPr>
        <p:txBody>
          <a:bodyPr>
            <a:spAutoFit/>
          </a:bodyPr>
          <a:lstStyle/>
          <a:p>
            <a:pPr algn="ctr"/>
            <a:r>
              <a:rPr lang="en-US" sz="2800" dirty="0"/>
              <a:t>Let’s assume the client was not confident in the assumptions of the t-test given the sample size and wanted to run a non parametric test.  </a:t>
            </a:r>
          </a:p>
          <a:p>
            <a:pPr algn="ctr"/>
            <a:r>
              <a:rPr lang="en-US" sz="2800" dirty="0"/>
              <a:t>Perform a signed rank test to test that the median difference in medical reasoning scored (fatigued – not fatigued) is different from zero.  </a:t>
            </a:r>
          </a:p>
        </p:txBody>
      </p:sp>
      <p:graphicFrame>
        <p:nvGraphicFramePr>
          <p:cNvPr id="8" name="Table 7">
            <a:extLst>
              <a:ext uri="{FF2B5EF4-FFF2-40B4-BE49-F238E27FC236}">
                <a16:creationId xmlns:a16="http://schemas.microsoft.com/office/drawing/2014/main" id="{FA802F01-E91F-9449-A007-CEF77734271D}"/>
              </a:ext>
            </a:extLst>
          </p:cNvPr>
          <p:cNvGraphicFramePr>
            <a:graphicFrameLocks noGrp="1"/>
          </p:cNvGraphicFramePr>
          <p:nvPr>
            <p:extLst>
              <p:ext uri="{D42A27DB-BD31-4B8C-83A1-F6EECF244321}">
                <p14:modId xmlns:p14="http://schemas.microsoft.com/office/powerpoint/2010/main" val="3236248407"/>
              </p:ext>
            </p:extLst>
          </p:nvPr>
        </p:nvGraphicFramePr>
        <p:xfrm>
          <a:off x="6934200" y="2160183"/>
          <a:ext cx="4876800" cy="3122295"/>
        </p:xfrm>
        <a:graphic>
          <a:graphicData uri="http://schemas.openxmlformats.org/drawingml/2006/table">
            <a:tbl>
              <a:tblPr/>
              <a:tblGrid>
                <a:gridCol w="1023257">
                  <a:extLst>
                    <a:ext uri="{9D8B030D-6E8A-4147-A177-3AD203B41FA5}">
                      <a16:colId xmlns:a16="http://schemas.microsoft.com/office/drawing/2014/main" val="20000"/>
                    </a:ext>
                  </a:extLst>
                </a:gridCol>
                <a:gridCol w="1192927">
                  <a:extLst>
                    <a:ext uri="{9D8B030D-6E8A-4147-A177-3AD203B41FA5}">
                      <a16:colId xmlns:a16="http://schemas.microsoft.com/office/drawing/2014/main" val="20001"/>
                    </a:ext>
                  </a:extLst>
                </a:gridCol>
                <a:gridCol w="1441416">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190500">
                <a:tc>
                  <a:txBody>
                    <a:bodyPr/>
                    <a:lstStyle/>
                    <a:p>
                      <a:pPr algn="ctr" fontAlgn="b"/>
                      <a:r>
                        <a:rPr lang="en-US" sz="1800" b="1" i="0" u="none" strike="noStrike" dirty="0">
                          <a:solidFill>
                            <a:srgbClr val="000000"/>
                          </a:solidFill>
                          <a:latin typeface="Calibri"/>
                        </a:rPr>
                        <a:t>Subject</a:t>
                      </a:r>
                    </a:p>
                  </a:txBody>
                  <a:tcPr marL="9525" marR="9525" marT="9525" marB="0" anchor="b">
                    <a:lnL>
                      <a:noFill/>
                    </a:lnL>
                    <a:lnR>
                      <a:noFill/>
                    </a:lnR>
                    <a:lnT>
                      <a:noFill/>
                    </a:lnT>
                    <a:lnB>
                      <a:noFill/>
                    </a:lnB>
                  </a:tcPr>
                </a:tc>
                <a:tc>
                  <a:txBody>
                    <a:bodyPr/>
                    <a:lstStyle/>
                    <a:p>
                      <a:pPr algn="ctr" fontAlgn="b"/>
                      <a:r>
                        <a:rPr lang="en-US" sz="1800" b="1" i="0" u="none" strike="noStrike" dirty="0">
                          <a:solidFill>
                            <a:schemeClr val="tx2"/>
                          </a:solidFill>
                          <a:latin typeface="Calibri"/>
                        </a:rPr>
                        <a:t>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FF0000"/>
                          </a:solidFill>
                          <a:latin typeface="Calibri"/>
                        </a:rPr>
                        <a:t>Not 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Difference</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-37</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-20</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12</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rgbClr val="000000"/>
                          </a:solidFill>
                          <a:latin typeface="Calibri"/>
                        </a:rPr>
                        <a:t>6</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800" b="0" i="0" u="none" strike="noStrike" dirty="0">
                          <a:solidFill>
                            <a:srgbClr val="000000"/>
                          </a:solidFill>
                          <a:latin typeface="Calibri"/>
                        </a:rPr>
                        <a:t>8</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800" b="0" i="0" u="none" strike="noStrike" dirty="0">
                          <a:solidFill>
                            <a:srgbClr val="000000"/>
                          </a:solidFill>
                          <a:latin typeface="Calibri"/>
                        </a:rPr>
                        <a:t>9</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800" b="0" i="0" u="none" strike="noStrike" dirty="0">
                          <a:solidFill>
                            <a:srgbClr val="000000"/>
                          </a:solidFill>
                          <a:latin typeface="Calibri"/>
                        </a:rPr>
                        <a:t>10</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-18</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86215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1430000" cy="1143000"/>
          </a:xfrm>
        </p:spPr>
        <p:txBody>
          <a:bodyPr/>
          <a:lstStyle/>
          <a:p>
            <a:r>
              <a:rPr lang="en-US" dirty="0"/>
              <a:t>Breakout: Medical Reasoning Test: Sign Test</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37</a:t>
            </a:fld>
            <a:endParaRPr lang="en-US" dirty="0"/>
          </a:p>
        </p:txBody>
      </p:sp>
      <p:sp>
        <p:nvSpPr>
          <p:cNvPr id="6" name="TextBox 5"/>
          <p:cNvSpPr txBox="1"/>
          <p:nvPr/>
        </p:nvSpPr>
        <p:spPr>
          <a:xfrm>
            <a:off x="1407750" y="5316805"/>
            <a:ext cx="3128100" cy="369332"/>
          </a:xfrm>
          <a:prstGeom prst="rect">
            <a:avLst/>
          </a:prstGeom>
          <a:noFill/>
        </p:spPr>
        <p:txBody>
          <a:bodyPr wrap="none" rtlCol="0">
            <a:spAutoFit/>
          </a:bodyPr>
          <a:lstStyle/>
          <a:p>
            <a:r>
              <a:rPr lang="en-US" dirty="0">
                <a:solidFill>
                  <a:srgbClr val="FF0000"/>
                </a:solidFill>
              </a:rPr>
              <a:t>(Lower numbers = worse score)</a:t>
            </a:r>
          </a:p>
        </p:txBody>
      </p:sp>
      <p:graphicFrame>
        <p:nvGraphicFramePr>
          <p:cNvPr id="9" name="Table 8">
            <a:extLst>
              <a:ext uri="{FF2B5EF4-FFF2-40B4-BE49-F238E27FC236}">
                <a16:creationId xmlns:a16="http://schemas.microsoft.com/office/drawing/2014/main" id="{12BB8934-7318-0B4C-AB5A-2172C82ED24A}"/>
              </a:ext>
            </a:extLst>
          </p:cNvPr>
          <p:cNvGraphicFramePr>
            <a:graphicFrameLocks noGrp="1"/>
          </p:cNvGraphicFramePr>
          <p:nvPr>
            <p:extLst>
              <p:ext uri="{D42A27DB-BD31-4B8C-83A1-F6EECF244321}">
                <p14:modId xmlns:p14="http://schemas.microsoft.com/office/powerpoint/2010/main" val="534997670"/>
              </p:ext>
            </p:extLst>
          </p:nvPr>
        </p:nvGraphicFramePr>
        <p:xfrm>
          <a:off x="775252" y="1867852"/>
          <a:ext cx="5930348" cy="3122295"/>
        </p:xfrm>
        <a:graphic>
          <a:graphicData uri="http://schemas.openxmlformats.org/drawingml/2006/table">
            <a:tbl>
              <a:tblPr/>
              <a:tblGrid>
                <a:gridCol w="995452">
                  <a:extLst>
                    <a:ext uri="{9D8B030D-6E8A-4147-A177-3AD203B41FA5}">
                      <a16:colId xmlns:a16="http://schemas.microsoft.com/office/drawing/2014/main" val="20000"/>
                    </a:ext>
                  </a:extLst>
                </a:gridCol>
                <a:gridCol w="1201351">
                  <a:extLst>
                    <a:ext uri="{9D8B030D-6E8A-4147-A177-3AD203B41FA5}">
                      <a16:colId xmlns:a16="http://schemas.microsoft.com/office/drawing/2014/main" val="20001"/>
                    </a:ext>
                  </a:extLst>
                </a:gridCol>
                <a:gridCol w="1361407">
                  <a:extLst>
                    <a:ext uri="{9D8B030D-6E8A-4147-A177-3AD203B41FA5}">
                      <a16:colId xmlns:a16="http://schemas.microsoft.com/office/drawing/2014/main" val="20002"/>
                    </a:ext>
                  </a:extLst>
                </a:gridCol>
                <a:gridCol w="1186069">
                  <a:extLst>
                    <a:ext uri="{9D8B030D-6E8A-4147-A177-3AD203B41FA5}">
                      <a16:colId xmlns:a16="http://schemas.microsoft.com/office/drawing/2014/main" val="20003"/>
                    </a:ext>
                  </a:extLst>
                </a:gridCol>
                <a:gridCol w="1186069">
                  <a:extLst>
                    <a:ext uri="{9D8B030D-6E8A-4147-A177-3AD203B41FA5}">
                      <a16:colId xmlns:a16="http://schemas.microsoft.com/office/drawing/2014/main" val="2160514163"/>
                    </a:ext>
                  </a:extLst>
                </a:gridCol>
              </a:tblGrid>
              <a:tr h="280164">
                <a:tc>
                  <a:txBody>
                    <a:bodyPr/>
                    <a:lstStyle/>
                    <a:p>
                      <a:pPr algn="ctr" fontAlgn="b"/>
                      <a:r>
                        <a:rPr lang="en-US" sz="1800" b="1" i="0" u="none" strike="noStrike" dirty="0">
                          <a:solidFill>
                            <a:srgbClr val="000000"/>
                          </a:solidFill>
                          <a:latin typeface="Calibri"/>
                        </a:rPr>
                        <a:t>Subject</a:t>
                      </a:r>
                    </a:p>
                  </a:txBody>
                  <a:tcPr marL="9525" marR="9525" marT="9525" marB="0" anchor="b">
                    <a:lnL>
                      <a:noFill/>
                    </a:lnL>
                    <a:lnR>
                      <a:noFill/>
                    </a:lnR>
                    <a:lnT>
                      <a:noFill/>
                    </a:lnT>
                    <a:lnB>
                      <a:noFill/>
                    </a:lnB>
                  </a:tcPr>
                </a:tc>
                <a:tc>
                  <a:txBody>
                    <a:bodyPr/>
                    <a:lstStyle/>
                    <a:p>
                      <a:pPr algn="ctr" fontAlgn="b"/>
                      <a:r>
                        <a:rPr lang="en-US" sz="1800" b="1" i="0" u="none" strike="noStrike" dirty="0">
                          <a:solidFill>
                            <a:schemeClr val="tx2"/>
                          </a:solidFill>
                          <a:latin typeface="Calibri"/>
                        </a:rPr>
                        <a:t>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FF0000"/>
                          </a:solidFill>
                          <a:latin typeface="Calibri"/>
                        </a:rPr>
                        <a:t>Not 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Difference</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Sign</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80164">
                <a:tc>
                  <a:txBody>
                    <a:bodyPr/>
                    <a:lstStyle/>
                    <a:p>
                      <a:pPr algn="ctr" fontAlgn="b"/>
                      <a:r>
                        <a:rPr lang="en-US" sz="18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-37</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280164">
                <a:tc>
                  <a:txBody>
                    <a:bodyPr/>
                    <a:lstStyle/>
                    <a:p>
                      <a:pPr algn="ctr" fontAlgn="b"/>
                      <a:r>
                        <a:rPr lang="en-US" sz="18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-20</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280164">
                <a:tc>
                  <a:txBody>
                    <a:bodyPr/>
                    <a:lstStyle/>
                    <a:p>
                      <a:pPr algn="ctr" fontAlgn="b"/>
                      <a:r>
                        <a:rPr lang="en-US" sz="18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280164">
                <a:tc>
                  <a:txBody>
                    <a:bodyPr/>
                    <a:lstStyle/>
                    <a:p>
                      <a:pPr algn="ctr" fontAlgn="b"/>
                      <a:r>
                        <a:rPr lang="en-US" sz="18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280164">
                <a:tc>
                  <a:txBody>
                    <a:bodyPr/>
                    <a:lstStyle/>
                    <a:p>
                      <a:pPr algn="ctr" fontAlgn="b"/>
                      <a:r>
                        <a:rPr lang="en-US" sz="18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12</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280164">
                <a:tc>
                  <a:txBody>
                    <a:bodyPr/>
                    <a:lstStyle/>
                    <a:p>
                      <a:pPr algn="ctr" fontAlgn="b"/>
                      <a:r>
                        <a:rPr lang="en-US" sz="1800" b="0" i="0" u="none" strike="noStrike" dirty="0">
                          <a:solidFill>
                            <a:srgbClr val="000000"/>
                          </a:solidFill>
                          <a:latin typeface="Calibri"/>
                        </a:rPr>
                        <a:t>6</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280164">
                <a:tc>
                  <a:txBody>
                    <a:bodyPr/>
                    <a:lstStyle/>
                    <a:p>
                      <a:pPr algn="ctr" fontAlgn="b"/>
                      <a:r>
                        <a:rPr lang="en-US" sz="1800" b="0" i="0" u="none" strike="noStrike" dirty="0">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280164">
                <a:tc>
                  <a:txBody>
                    <a:bodyPr/>
                    <a:lstStyle/>
                    <a:p>
                      <a:pPr algn="ctr" fontAlgn="b"/>
                      <a:r>
                        <a:rPr lang="en-US" sz="1800" b="0" i="0" u="none" strike="noStrike" dirty="0">
                          <a:solidFill>
                            <a:srgbClr val="000000"/>
                          </a:solidFill>
                          <a:latin typeface="Calibri"/>
                        </a:rPr>
                        <a:t>8</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280164">
                <a:tc>
                  <a:txBody>
                    <a:bodyPr/>
                    <a:lstStyle/>
                    <a:p>
                      <a:pPr algn="ctr" fontAlgn="b"/>
                      <a:r>
                        <a:rPr lang="en-US" sz="1800" b="0" i="0" u="none" strike="noStrike" dirty="0">
                          <a:solidFill>
                            <a:srgbClr val="000000"/>
                          </a:solidFill>
                          <a:latin typeface="Calibri"/>
                        </a:rPr>
                        <a:t>9</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280164">
                <a:tc>
                  <a:txBody>
                    <a:bodyPr/>
                    <a:lstStyle/>
                    <a:p>
                      <a:pPr algn="ctr" fontAlgn="b"/>
                      <a:r>
                        <a:rPr lang="en-US" sz="1800" b="0" i="0" u="none" strike="noStrike" dirty="0">
                          <a:solidFill>
                            <a:srgbClr val="000000"/>
                          </a:solidFill>
                          <a:latin typeface="Calibri"/>
                        </a:rPr>
                        <a:t>10</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-18</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451E94-D6EA-9748-9422-31F70FA8158F}"/>
                  </a:ext>
                </a:extLst>
              </p:cNvPr>
              <p:cNvSpPr txBox="1"/>
              <p:nvPr/>
            </p:nvSpPr>
            <p:spPr>
              <a:xfrm>
                <a:off x="7275152" y="3208653"/>
                <a:ext cx="3767880" cy="12871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7− .5</m:t>
                          </m:r>
                          <m:r>
                            <a:rPr lang="en-US" sz="2400" b="0" i="1" smtClean="0">
                              <a:latin typeface="Cambria Math" charset="0"/>
                            </a:rPr>
                            <m:t> −</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10</m:t>
                              </m:r>
                            </m:num>
                            <m:den>
                              <m:r>
                                <a:rPr lang="en-US" sz="2400" b="0" i="1" smtClean="0">
                                  <a:latin typeface="Cambria Math" charset="0"/>
                                </a:rPr>
                                <m:t>2</m:t>
                              </m:r>
                            </m:den>
                          </m:f>
                        </m:num>
                        <m:den>
                          <m:rad>
                            <m:radPr>
                              <m:degHide m:val="on"/>
                              <m:ctrlPr>
                                <a:rPr lang="en-US" sz="2400" i="1" smtClean="0">
                                  <a:latin typeface="Cambria Math" panose="02040503050406030204" pitchFamily="18" charset="0"/>
                                </a:rPr>
                              </m:ctrlPr>
                            </m:radPr>
                            <m:deg/>
                            <m:e>
                              <m:f>
                                <m:fPr>
                                  <m:type m:val="skw"/>
                                  <m:ctrlPr>
                                    <a:rPr lang="en-US" sz="2400" i="1" smtClean="0">
                                      <a:latin typeface="Cambria Math" panose="02040503050406030204" pitchFamily="18" charset="0"/>
                                    </a:rPr>
                                  </m:ctrlPr>
                                </m:fPr>
                                <m:num>
                                  <m:r>
                                    <a:rPr lang="en-US" sz="2400" b="0" i="1" smtClean="0">
                                      <a:latin typeface="Cambria Math" panose="02040503050406030204" pitchFamily="18" charset="0"/>
                                    </a:rPr>
                                    <m:t>10</m:t>
                                  </m:r>
                                </m:num>
                                <m:den>
                                  <m:r>
                                    <a:rPr lang="en-US" sz="2400" b="0" i="1" smtClean="0">
                                      <a:latin typeface="Cambria Math" charset="0"/>
                                    </a:rPr>
                                    <m:t>4</m:t>
                                  </m:r>
                                </m:den>
                              </m:f>
                            </m:e>
                          </m:rad>
                        </m:den>
                      </m:f>
                      <m:r>
                        <a:rPr lang="en-US" sz="2400" b="0" i="1" smtClean="0">
                          <a:latin typeface="Cambria Math" charset="0"/>
                        </a:rPr>
                        <m:t>=</m:t>
                      </m:r>
                      <m:r>
                        <a:rPr lang="en-US" sz="2400" b="0" i="1" smtClean="0">
                          <a:latin typeface="Cambria Math" panose="02040503050406030204" pitchFamily="18" charset="0"/>
                        </a:rPr>
                        <m:t>.6666</m:t>
                      </m:r>
                    </m:oMath>
                  </m:oMathPara>
                </a14:m>
                <a:endParaRPr lang="en-US" sz="2400" dirty="0"/>
              </a:p>
            </p:txBody>
          </p:sp>
        </mc:Choice>
        <mc:Fallback xmlns="">
          <p:sp>
            <p:nvSpPr>
              <p:cNvPr id="10" name="TextBox 9">
                <a:extLst>
                  <a:ext uri="{FF2B5EF4-FFF2-40B4-BE49-F238E27FC236}">
                    <a16:creationId xmlns:a16="http://schemas.microsoft.com/office/drawing/2014/main" id="{69451E94-D6EA-9748-9422-31F70FA8158F}"/>
                  </a:ext>
                </a:extLst>
              </p:cNvPr>
              <p:cNvSpPr txBox="1">
                <a:spLocks noRot="1" noChangeAspect="1" noMove="1" noResize="1" noEditPoints="1" noAdjustHandles="1" noChangeArrowheads="1" noChangeShapeType="1" noTextEdit="1"/>
              </p:cNvSpPr>
              <p:nvPr/>
            </p:nvSpPr>
            <p:spPr>
              <a:xfrm>
                <a:off x="7275152" y="3208653"/>
                <a:ext cx="3767880" cy="1287147"/>
              </a:xfrm>
              <a:prstGeom prst="rect">
                <a:avLst/>
              </a:prstGeom>
              <a:blipFill>
                <a:blip r:embed="rId2"/>
                <a:stretch>
                  <a:fillRect t="-58252" b="-796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755A4C2-B277-D74E-BBE7-20FA20A1C411}"/>
                  </a:ext>
                </a:extLst>
              </p:cNvPr>
              <p:cNvSpPr txBox="1"/>
              <p:nvPr/>
            </p:nvSpPr>
            <p:spPr>
              <a:xfrm>
                <a:off x="7278869" y="5609719"/>
                <a:ext cx="324454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𝑍</m:t>
                          </m:r>
                          <m:r>
                            <a:rPr lang="en-US" sz="2400" b="0" i="1" smtClean="0">
                              <a:latin typeface="Cambria Math" panose="02040503050406030204" pitchFamily="18" charset="0"/>
                            </a:rPr>
                            <m:t>&gt;.9487</m:t>
                          </m:r>
                        </m:e>
                      </m:d>
                      <m:r>
                        <a:rPr lang="en-US" sz="2400" b="0" i="1" smtClean="0">
                          <a:latin typeface="Cambria Math" charset="0"/>
                        </a:rPr>
                        <m:t>=0.</m:t>
                      </m:r>
                      <m:r>
                        <a:rPr lang="en-US" sz="2400" b="0" i="1" smtClean="0">
                          <a:latin typeface="Cambria Math" panose="02040503050406030204" pitchFamily="18" charset="0"/>
                        </a:rPr>
                        <m:t>1714</m:t>
                      </m:r>
                    </m:oMath>
                  </m:oMathPara>
                </a14:m>
                <a:endParaRPr lang="en-US" sz="2400" dirty="0"/>
              </a:p>
            </p:txBody>
          </p:sp>
        </mc:Choice>
        <mc:Fallback xmlns="">
          <p:sp>
            <p:nvSpPr>
              <p:cNvPr id="11" name="TextBox 10">
                <a:extLst>
                  <a:ext uri="{FF2B5EF4-FFF2-40B4-BE49-F238E27FC236}">
                    <a16:creationId xmlns:a16="http://schemas.microsoft.com/office/drawing/2014/main" id="{8755A4C2-B277-D74E-BBE7-20FA20A1C411}"/>
                  </a:ext>
                </a:extLst>
              </p:cNvPr>
              <p:cNvSpPr txBox="1">
                <a:spLocks noRot="1" noChangeAspect="1" noMove="1" noResize="1" noEditPoints="1" noAdjustHandles="1" noChangeArrowheads="1" noChangeShapeType="1" noTextEdit="1"/>
              </p:cNvSpPr>
              <p:nvPr/>
            </p:nvSpPr>
            <p:spPr>
              <a:xfrm>
                <a:off x="7278869" y="5609719"/>
                <a:ext cx="3244542" cy="369332"/>
              </a:xfrm>
              <a:prstGeom prst="rect">
                <a:avLst/>
              </a:prstGeom>
              <a:blipFill>
                <a:blip r:embed="rId3"/>
                <a:stretch>
                  <a:fillRect l="-781" r="-391" b="-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B5C2595-4AC2-3C45-8854-1C3979DA2E2A}"/>
              </a:ext>
            </a:extLst>
          </p:cNvPr>
          <p:cNvSpPr txBox="1"/>
          <p:nvPr/>
        </p:nvSpPr>
        <p:spPr>
          <a:xfrm>
            <a:off x="7634383" y="6132798"/>
            <a:ext cx="2533514" cy="400110"/>
          </a:xfrm>
          <a:prstGeom prst="rect">
            <a:avLst/>
          </a:prstGeom>
          <a:noFill/>
        </p:spPr>
        <p:txBody>
          <a:bodyPr wrap="none" rtlCol="0">
            <a:spAutoFit/>
          </a:bodyPr>
          <a:lstStyle/>
          <a:p>
            <a:r>
              <a:rPr lang="en-US" sz="2000" b="1" u="sng" cap="small" dirty="0">
                <a:solidFill>
                  <a:srgbClr val="FF0000"/>
                </a:solidFill>
              </a:rPr>
              <a:t>(one sided, CC p-value)</a:t>
            </a:r>
            <a:endParaRPr lang="en-US" sz="2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430AA0-AE73-3C44-8CD9-4E5106B709E4}"/>
                  </a:ext>
                </a:extLst>
              </p:cNvPr>
              <p:cNvSpPr txBox="1"/>
              <p:nvPr/>
            </p:nvSpPr>
            <p:spPr>
              <a:xfrm>
                <a:off x="7275152" y="1856701"/>
                <a:ext cx="3386880" cy="12258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𝐾</m:t>
                          </m:r>
                          <m:r>
                            <a:rPr lang="en-US" sz="2400" b="0" i="1" smtClean="0">
                              <a:latin typeface="Cambria Math" panose="02040503050406030204" pitchFamily="18" charset="0"/>
                            </a:rPr>
                            <m:t>−.5</m:t>
                          </m:r>
                          <m:r>
                            <a:rPr lang="en-US" sz="2400" b="0" i="1" smtClean="0">
                              <a:latin typeface="Cambria Math" charset="0"/>
                            </a:rPr>
                            <m:t> −</m:t>
                          </m:r>
                          <m:f>
                            <m:fPr>
                              <m:type m:val="skw"/>
                              <m:ctrlPr>
                                <a:rPr lang="en-US" sz="2400" b="0" i="1" smtClean="0">
                                  <a:latin typeface="Cambria Math" panose="02040503050406030204" pitchFamily="18" charset="0"/>
                                </a:rPr>
                              </m:ctrlPr>
                            </m:fPr>
                            <m:num>
                              <m:r>
                                <a:rPr lang="en-US" sz="2400" b="0" i="1" smtClean="0">
                                  <a:latin typeface="Cambria Math" charset="0"/>
                                </a:rPr>
                                <m:t>𝑛</m:t>
                              </m:r>
                            </m:num>
                            <m:den>
                              <m:r>
                                <a:rPr lang="en-US" sz="2400" b="0" i="1" smtClean="0">
                                  <a:latin typeface="Cambria Math" charset="0"/>
                                </a:rPr>
                                <m:t>2</m:t>
                              </m:r>
                            </m:den>
                          </m:f>
                        </m:num>
                        <m:den>
                          <m:rad>
                            <m:radPr>
                              <m:degHide m:val="on"/>
                              <m:ctrlPr>
                                <a:rPr lang="en-US" sz="2400" i="1" smtClean="0">
                                  <a:latin typeface="Cambria Math" panose="02040503050406030204" pitchFamily="18" charset="0"/>
                                </a:rPr>
                              </m:ctrlPr>
                            </m:radPr>
                            <m:deg/>
                            <m:e>
                              <m:f>
                                <m:fPr>
                                  <m:type m:val="skw"/>
                                  <m:ctrlPr>
                                    <a:rPr lang="en-US" sz="2400" i="1" smtClean="0">
                                      <a:latin typeface="Cambria Math" panose="02040503050406030204" pitchFamily="18" charset="0"/>
                                    </a:rPr>
                                  </m:ctrlPr>
                                </m:fPr>
                                <m:num>
                                  <m:r>
                                    <a:rPr lang="en-US" sz="2400" b="0" i="1" smtClean="0">
                                      <a:latin typeface="Cambria Math" charset="0"/>
                                    </a:rPr>
                                    <m:t>𝑛</m:t>
                                  </m:r>
                                </m:num>
                                <m:den>
                                  <m:r>
                                    <a:rPr lang="en-US" sz="2400" b="0" i="1" smtClean="0">
                                      <a:latin typeface="Cambria Math" charset="0"/>
                                    </a:rPr>
                                    <m:t>4</m:t>
                                  </m:r>
                                </m:den>
                              </m:f>
                            </m:e>
                          </m:rad>
                        </m:den>
                      </m:f>
                    </m:oMath>
                  </m:oMathPara>
                </a14:m>
                <a:endParaRPr lang="en-US" sz="2400" dirty="0"/>
              </a:p>
            </p:txBody>
          </p:sp>
        </mc:Choice>
        <mc:Fallback xmlns="">
          <p:sp>
            <p:nvSpPr>
              <p:cNvPr id="13" name="TextBox 12">
                <a:extLst>
                  <a:ext uri="{FF2B5EF4-FFF2-40B4-BE49-F238E27FC236}">
                    <a16:creationId xmlns:a16="http://schemas.microsoft.com/office/drawing/2014/main" id="{A3430AA0-AE73-3C44-8CD9-4E5106B709E4}"/>
                  </a:ext>
                </a:extLst>
              </p:cNvPr>
              <p:cNvSpPr txBox="1">
                <a:spLocks noRot="1" noChangeAspect="1" noMove="1" noResize="1" noEditPoints="1" noAdjustHandles="1" noChangeArrowheads="1" noChangeShapeType="1" noTextEdit="1"/>
              </p:cNvSpPr>
              <p:nvPr/>
            </p:nvSpPr>
            <p:spPr>
              <a:xfrm>
                <a:off x="7275152" y="1856701"/>
                <a:ext cx="3386880" cy="1225848"/>
              </a:xfrm>
              <a:prstGeom prst="rect">
                <a:avLst/>
              </a:prstGeom>
              <a:blipFill>
                <a:blip r:embed="rId4"/>
                <a:stretch>
                  <a:fillRect t="-63918" b="-855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0A6D44-4C98-DC45-B051-BABC52AF560D}"/>
                  </a:ext>
                </a:extLst>
              </p:cNvPr>
              <p:cNvSpPr txBox="1"/>
              <p:nvPr/>
            </p:nvSpPr>
            <p:spPr>
              <a:xfrm>
                <a:off x="7275152" y="4591302"/>
                <a:ext cx="3767880" cy="7704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1.5</m:t>
                          </m:r>
                        </m:num>
                        <m:den>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rPr>
                                <m:t>2</m:t>
                              </m:r>
                              <m:r>
                                <a:rPr lang="en-US" sz="2400" b="0" i="1" smtClean="0">
                                  <a:latin typeface="Cambria Math" panose="02040503050406030204" pitchFamily="18" charset="0"/>
                                </a:rPr>
                                <m:t>.5</m:t>
                              </m:r>
                            </m:e>
                          </m:rad>
                        </m:den>
                      </m:f>
                      <m:r>
                        <a:rPr lang="en-US" sz="2400" b="0" i="1" smtClean="0">
                          <a:latin typeface="Cambria Math" panose="02040503050406030204" pitchFamily="18" charset="0"/>
                        </a:rPr>
                        <m:t>=.9487</m:t>
                      </m:r>
                    </m:oMath>
                  </m:oMathPara>
                </a14:m>
                <a:endParaRPr lang="en-US" sz="2400" dirty="0"/>
              </a:p>
            </p:txBody>
          </p:sp>
        </mc:Choice>
        <mc:Fallback xmlns="">
          <p:sp>
            <p:nvSpPr>
              <p:cNvPr id="14" name="TextBox 13">
                <a:extLst>
                  <a:ext uri="{FF2B5EF4-FFF2-40B4-BE49-F238E27FC236}">
                    <a16:creationId xmlns:a16="http://schemas.microsoft.com/office/drawing/2014/main" id="{640A6D44-4C98-DC45-B051-BABC52AF560D}"/>
                  </a:ext>
                </a:extLst>
              </p:cNvPr>
              <p:cNvSpPr txBox="1">
                <a:spLocks noRot="1" noChangeAspect="1" noMove="1" noResize="1" noEditPoints="1" noAdjustHandles="1" noChangeArrowheads="1" noChangeShapeType="1" noTextEdit="1"/>
              </p:cNvSpPr>
              <p:nvPr/>
            </p:nvSpPr>
            <p:spPr>
              <a:xfrm>
                <a:off x="7275152" y="4591302"/>
                <a:ext cx="3767880" cy="770467"/>
              </a:xfrm>
              <a:prstGeom prst="rect">
                <a:avLst/>
              </a:prstGeom>
              <a:blipFill>
                <a:blip r:embed="rId5"/>
                <a:stretch>
                  <a:fillRect t="-1613" b="-9677"/>
                </a:stretch>
              </a:blipFill>
            </p:spPr>
            <p:txBody>
              <a:bodyPr/>
              <a:lstStyle/>
              <a:p>
                <a:r>
                  <a:rPr lang="en-US">
                    <a:noFill/>
                  </a:rPr>
                  <a:t> </a:t>
                </a:r>
              </a:p>
            </p:txBody>
          </p:sp>
        </mc:Fallback>
      </mc:AlternateContent>
    </p:spTree>
    <p:extLst>
      <p:ext uri="{BB962C8B-B14F-4D97-AF65-F5344CB8AC3E}">
        <p14:creationId xmlns:p14="http://schemas.microsoft.com/office/powerpoint/2010/main" val="1053753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1143000"/>
          </a:xfrm>
        </p:spPr>
        <p:txBody>
          <a:bodyPr/>
          <a:lstStyle/>
          <a:p>
            <a:r>
              <a:rPr lang="en-US" sz="3600" dirty="0"/>
              <a:t>Breakout: Medical Reasoning Test: </a:t>
            </a:r>
            <a:br>
              <a:rPr lang="en-US" sz="3600" dirty="0"/>
            </a:br>
            <a:r>
              <a:rPr lang="en-US" sz="3600" dirty="0"/>
              <a:t>Signed Rank Test</a:t>
            </a:r>
          </a:p>
        </p:txBody>
      </p:sp>
      <p:sp>
        <p:nvSpPr>
          <p:cNvPr id="4" name="Slide Number Placeholder 3"/>
          <p:cNvSpPr>
            <a:spLocks noGrp="1"/>
          </p:cNvSpPr>
          <p:nvPr>
            <p:ph type="sldNum" sz="quarter" idx="12"/>
          </p:nvPr>
        </p:nvSpPr>
        <p:spPr>
          <a:xfrm>
            <a:off x="9900460" y="645978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6EB086-0FB5-404F-9DB0-02BE9E698E00}" type="slidenum">
              <a:rPr lang="en-US" smtClean="0"/>
              <a:pPr/>
              <a:t>38</a:t>
            </a:fld>
            <a:endParaRPr lang="en-US" dirty="0"/>
          </a:p>
        </p:txBody>
      </p:sp>
      <p:sp>
        <p:nvSpPr>
          <p:cNvPr id="6" name="TextBox 5"/>
          <p:cNvSpPr txBox="1"/>
          <p:nvPr/>
        </p:nvSpPr>
        <p:spPr>
          <a:xfrm>
            <a:off x="1371600" y="5651016"/>
            <a:ext cx="3128100" cy="369332"/>
          </a:xfrm>
          <a:prstGeom prst="rect">
            <a:avLst/>
          </a:prstGeom>
          <a:noFill/>
        </p:spPr>
        <p:txBody>
          <a:bodyPr wrap="none" rtlCol="0">
            <a:spAutoFit/>
          </a:bodyPr>
          <a:lstStyle/>
          <a:p>
            <a:r>
              <a:rPr lang="en-US" dirty="0">
                <a:solidFill>
                  <a:srgbClr val="FF0000"/>
                </a:solidFill>
              </a:rPr>
              <a:t>(Lower numbers = worse score)</a:t>
            </a:r>
          </a:p>
        </p:txBody>
      </p:sp>
      <p:graphicFrame>
        <p:nvGraphicFramePr>
          <p:cNvPr id="9" name="Table 8">
            <a:extLst>
              <a:ext uri="{FF2B5EF4-FFF2-40B4-BE49-F238E27FC236}">
                <a16:creationId xmlns:a16="http://schemas.microsoft.com/office/drawing/2014/main" id="{12BB8934-7318-0B4C-AB5A-2172C82ED24A}"/>
              </a:ext>
            </a:extLst>
          </p:cNvPr>
          <p:cNvGraphicFramePr>
            <a:graphicFrameLocks noGrp="1"/>
          </p:cNvGraphicFramePr>
          <p:nvPr>
            <p:extLst>
              <p:ext uri="{D42A27DB-BD31-4B8C-83A1-F6EECF244321}">
                <p14:modId xmlns:p14="http://schemas.microsoft.com/office/powerpoint/2010/main" val="2325830727"/>
              </p:ext>
            </p:extLst>
          </p:nvPr>
        </p:nvGraphicFramePr>
        <p:xfrm>
          <a:off x="380521" y="2355836"/>
          <a:ext cx="5930348" cy="3122295"/>
        </p:xfrm>
        <a:graphic>
          <a:graphicData uri="http://schemas.openxmlformats.org/drawingml/2006/table">
            <a:tbl>
              <a:tblPr/>
              <a:tblGrid>
                <a:gridCol w="829543">
                  <a:extLst>
                    <a:ext uri="{9D8B030D-6E8A-4147-A177-3AD203B41FA5}">
                      <a16:colId xmlns:a16="http://schemas.microsoft.com/office/drawing/2014/main" val="20000"/>
                    </a:ext>
                  </a:extLst>
                </a:gridCol>
                <a:gridCol w="1001126">
                  <a:extLst>
                    <a:ext uri="{9D8B030D-6E8A-4147-A177-3AD203B41FA5}">
                      <a16:colId xmlns:a16="http://schemas.microsoft.com/office/drawing/2014/main" val="20001"/>
                    </a:ext>
                  </a:extLst>
                </a:gridCol>
                <a:gridCol w="1280279">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611809">
                  <a:extLst>
                    <a:ext uri="{9D8B030D-6E8A-4147-A177-3AD203B41FA5}">
                      <a16:colId xmlns:a16="http://schemas.microsoft.com/office/drawing/2014/main" val="2160514163"/>
                    </a:ext>
                  </a:extLst>
                </a:gridCol>
                <a:gridCol w="988391">
                  <a:extLst>
                    <a:ext uri="{9D8B030D-6E8A-4147-A177-3AD203B41FA5}">
                      <a16:colId xmlns:a16="http://schemas.microsoft.com/office/drawing/2014/main" val="745831249"/>
                    </a:ext>
                  </a:extLst>
                </a:gridCol>
              </a:tblGrid>
              <a:tr h="280164">
                <a:tc>
                  <a:txBody>
                    <a:bodyPr/>
                    <a:lstStyle/>
                    <a:p>
                      <a:pPr algn="ctr" fontAlgn="b"/>
                      <a:r>
                        <a:rPr lang="en-US" sz="1800" b="1" i="0" u="none" strike="noStrike" dirty="0">
                          <a:solidFill>
                            <a:srgbClr val="000000"/>
                          </a:solidFill>
                          <a:latin typeface="Calibri"/>
                        </a:rPr>
                        <a:t>Subject</a:t>
                      </a:r>
                    </a:p>
                  </a:txBody>
                  <a:tcPr marL="9525" marR="9525" marT="9525" marB="0" anchor="b">
                    <a:lnL>
                      <a:noFill/>
                    </a:lnL>
                    <a:lnR>
                      <a:noFill/>
                    </a:lnR>
                    <a:lnT>
                      <a:noFill/>
                    </a:lnT>
                    <a:lnB>
                      <a:noFill/>
                    </a:lnB>
                  </a:tcPr>
                </a:tc>
                <a:tc>
                  <a:txBody>
                    <a:bodyPr/>
                    <a:lstStyle/>
                    <a:p>
                      <a:pPr algn="ctr" fontAlgn="b"/>
                      <a:r>
                        <a:rPr lang="en-US" sz="1800" b="1" i="0" u="none" strike="noStrike" dirty="0">
                          <a:solidFill>
                            <a:schemeClr val="tx2"/>
                          </a:solidFill>
                          <a:latin typeface="Calibri"/>
                        </a:rPr>
                        <a:t>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FF0000"/>
                          </a:solidFill>
                          <a:latin typeface="Calibri"/>
                        </a:rPr>
                        <a:t>Not Fatigued</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Difference</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Sign</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B050"/>
                          </a:solidFill>
                          <a:latin typeface="Calibri"/>
                        </a:rPr>
                        <a:t>Rank</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80164">
                <a:tc>
                  <a:txBody>
                    <a:bodyPr/>
                    <a:lstStyle/>
                    <a:p>
                      <a:pPr algn="ctr" fontAlgn="b"/>
                      <a:r>
                        <a:rPr lang="en-US" sz="18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-37</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10</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280164">
                <a:tc>
                  <a:txBody>
                    <a:bodyPr/>
                    <a:lstStyle/>
                    <a:p>
                      <a:pPr algn="ctr" fontAlgn="b"/>
                      <a:r>
                        <a:rPr lang="en-US" sz="18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-20</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9</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280164">
                <a:tc>
                  <a:txBody>
                    <a:bodyPr/>
                    <a:lstStyle/>
                    <a:p>
                      <a:pPr algn="ctr" fontAlgn="b"/>
                      <a:r>
                        <a:rPr lang="en-US" sz="18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1.5</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280164">
                <a:tc>
                  <a:txBody>
                    <a:bodyPr/>
                    <a:lstStyle/>
                    <a:p>
                      <a:pPr algn="ctr" fontAlgn="b"/>
                      <a:r>
                        <a:rPr lang="en-US" sz="18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6.5</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280164">
                <a:tc>
                  <a:txBody>
                    <a:bodyPr/>
                    <a:lstStyle/>
                    <a:p>
                      <a:pPr algn="ctr" fontAlgn="b"/>
                      <a:r>
                        <a:rPr lang="en-US" sz="18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12</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5</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280164">
                <a:tc>
                  <a:txBody>
                    <a:bodyPr/>
                    <a:lstStyle/>
                    <a:p>
                      <a:pPr algn="ctr" fontAlgn="b"/>
                      <a:r>
                        <a:rPr lang="en-US" sz="1800" b="0" i="0" u="none" strike="noStrike" dirty="0">
                          <a:solidFill>
                            <a:srgbClr val="000000"/>
                          </a:solidFill>
                          <a:latin typeface="Calibri"/>
                        </a:rPr>
                        <a:t>6</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3.5</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280164">
                <a:tc>
                  <a:txBody>
                    <a:bodyPr/>
                    <a:lstStyle/>
                    <a:p>
                      <a:pPr algn="ctr" fontAlgn="b"/>
                      <a:r>
                        <a:rPr lang="en-US" sz="1800" b="0" i="0" u="none" strike="noStrike" dirty="0">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3.5</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280164">
                <a:tc>
                  <a:txBody>
                    <a:bodyPr/>
                    <a:lstStyle/>
                    <a:p>
                      <a:pPr algn="ctr" fontAlgn="b"/>
                      <a:r>
                        <a:rPr lang="en-US" sz="1800" b="0" i="0" u="none" strike="noStrike" dirty="0">
                          <a:solidFill>
                            <a:srgbClr val="000000"/>
                          </a:solidFill>
                          <a:latin typeface="Calibri"/>
                        </a:rPr>
                        <a:t>8</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-13</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6.5</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280164">
                <a:tc>
                  <a:txBody>
                    <a:bodyPr/>
                    <a:lstStyle/>
                    <a:p>
                      <a:pPr algn="ctr" fontAlgn="b"/>
                      <a:r>
                        <a:rPr lang="en-US" sz="1800" b="0" i="0" u="none" strike="noStrike" dirty="0">
                          <a:solidFill>
                            <a:srgbClr val="000000"/>
                          </a:solidFill>
                          <a:latin typeface="Calibri"/>
                        </a:rPr>
                        <a:t>9</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1.5</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280164">
                <a:tc>
                  <a:txBody>
                    <a:bodyPr/>
                    <a:lstStyle/>
                    <a:p>
                      <a:pPr algn="ctr" fontAlgn="b"/>
                      <a:r>
                        <a:rPr lang="en-US" sz="1800" b="0" i="0" u="none" strike="noStrike" dirty="0">
                          <a:solidFill>
                            <a:srgbClr val="000000"/>
                          </a:solidFill>
                          <a:latin typeface="Calibri"/>
                        </a:rPr>
                        <a:t>10</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latin typeface="Calibri"/>
                        </a:rPr>
                        <a:t>-18</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a:t>
                      </a:r>
                    </a:p>
                  </a:txBody>
                  <a:tcPr marL="9525" marR="9525" marT="9525" marB="0" anchor="ctr">
                    <a:lnL>
                      <a:noFill/>
                    </a:lnL>
                    <a:lnR>
                      <a:noFill/>
                    </a:lnR>
                    <a:lnT>
                      <a:noFill/>
                    </a:lnT>
                    <a:lnB>
                      <a:noFill/>
                    </a:lnB>
                  </a:tcPr>
                </a:tc>
                <a:tc>
                  <a:txBody>
                    <a:bodyPr/>
                    <a:lstStyle/>
                    <a:p>
                      <a:pPr algn="ctr" fontAlgn="b"/>
                      <a:r>
                        <a:rPr lang="en-US" sz="1800" b="0" i="0" u="none" strike="noStrike" dirty="0">
                          <a:solidFill>
                            <a:srgbClr val="000000"/>
                          </a:solidFill>
                          <a:latin typeface="Calibri"/>
                        </a:rPr>
                        <a:t>8</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15" name="Picture 2">
            <a:extLst>
              <a:ext uri="{FF2B5EF4-FFF2-40B4-BE49-F238E27FC236}">
                <a16:creationId xmlns:a16="http://schemas.microsoft.com/office/drawing/2014/main" id="{82111F69-B24E-2149-AB72-EA92DA5F3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410" y="1405889"/>
            <a:ext cx="7869555" cy="582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C6782C3-1153-5C48-874A-40543148D66C}"/>
                  </a:ext>
                </a:extLst>
              </p:cNvPr>
              <p:cNvSpPr txBox="1"/>
              <p:nvPr/>
            </p:nvSpPr>
            <p:spPr>
              <a:xfrm>
                <a:off x="7391400" y="2254837"/>
                <a:ext cx="3386880" cy="7689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charset="0"/>
                            </a:rPr>
                            <m:t>𝑆</m:t>
                          </m:r>
                          <m:r>
                            <a:rPr lang="en-US" sz="2400" b="0" i="1" smtClean="0">
                              <a:latin typeface="Cambria Math" charset="0"/>
                            </a:rPr>
                            <m:t> −</m:t>
                          </m:r>
                          <m:r>
                            <a:rPr lang="en-US" sz="2400" b="0" i="1" smtClean="0">
                              <a:latin typeface="Cambria Math" charset="0"/>
                            </a:rPr>
                            <m:t>𝑀𝑒𝑎𝑛</m:t>
                          </m:r>
                          <m:r>
                            <a:rPr lang="en-US" sz="2400" b="0" i="1" smtClean="0">
                              <a:latin typeface="Cambria Math" charset="0"/>
                            </a:rPr>
                            <m:t>(</m:t>
                          </m:r>
                          <m:r>
                            <a:rPr lang="en-US" sz="2400" b="0" i="1" smtClean="0">
                              <a:latin typeface="Cambria Math" charset="0"/>
                            </a:rPr>
                            <m:t>𝑆</m:t>
                          </m:r>
                          <m:r>
                            <a:rPr lang="en-US" sz="2400" b="0" i="1" smtClean="0">
                              <a:latin typeface="Cambria Math" charset="0"/>
                            </a:rPr>
                            <m:t>)</m:t>
                          </m:r>
                        </m:num>
                        <m:den>
                          <m:r>
                            <a:rPr lang="en-US" sz="2400" b="0" i="1" smtClean="0">
                              <a:latin typeface="Cambria Math" charset="0"/>
                            </a:rPr>
                            <m:t>𝑆𝐷</m:t>
                          </m:r>
                          <m:r>
                            <a:rPr lang="en-US" sz="2400" b="0" i="1" smtClean="0">
                              <a:latin typeface="Cambria Math" charset="0"/>
                            </a:rPr>
                            <m:t>(</m:t>
                          </m:r>
                          <m:r>
                            <a:rPr lang="en-US" sz="2400" b="0" i="1" smtClean="0">
                              <a:latin typeface="Cambria Math" charset="0"/>
                            </a:rPr>
                            <m:t>𝑆</m:t>
                          </m:r>
                          <m:r>
                            <a:rPr lang="en-US" sz="2400" b="0" i="1" smtClean="0">
                              <a:latin typeface="Cambria Math" charset="0"/>
                            </a:rPr>
                            <m:t>)</m:t>
                          </m:r>
                        </m:den>
                      </m:f>
                    </m:oMath>
                  </m:oMathPara>
                </a14:m>
                <a:endParaRPr lang="en-US" sz="2400" dirty="0"/>
              </a:p>
            </p:txBody>
          </p:sp>
        </mc:Choice>
        <mc:Fallback xmlns="">
          <p:sp>
            <p:nvSpPr>
              <p:cNvPr id="16" name="TextBox 15">
                <a:extLst>
                  <a:ext uri="{FF2B5EF4-FFF2-40B4-BE49-F238E27FC236}">
                    <a16:creationId xmlns:a16="http://schemas.microsoft.com/office/drawing/2014/main" id="{CC6782C3-1153-5C48-874A-40543148D66C}"/>
                  </a:ext>
                </a:extLst>
              </p:cNvPr>
              <p:cNvSpPr txBox="1">
                <a:spLocks noRot="1" noChangeAspect="1" noMove="1" noResize="1" noEditPoints="1" noAdjustHandles="1" noChangeArrowheads="1" noChangeShapeType="1" noTextEdit="1"/>
              </p:cNvSpPr>
              <p:nvPr/>
            </p:nvSpPr>
            <p:spPr>
              <a:xfrm>
                <a:off x="7391400" y="2254837"/>
                <a:ext cx="3386880" cy="768993"/>
              </a:xfrm>
              <a:prstGeom prst="rect">
                <a:avLst/>
              </a:prstGeom>
              <a:blipFill>
                <a:blip r:embed="rId3"/>
                <a:stretch>
                  <a:fillRect t="-645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6992A7-41FD-1644-AEA0-67147F20C6F4}"/>
                  </a:ext>
                </a:extLst>
              </p:cNvPr>
              <p:cNvSpPr txBox="1"/>
              <p:nvPr/>
            </p:nvSpPr>
            <p:spPr>
              <a:xfrm>
                <a:off x="7207237" y="3290086"/>
                <a:ext cx="4172583" cy="12278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47 − .5</m:t>
                          </m:r>
                          <m:r>
                            <a:rPr lang="en-US" sz="2400" b="0" i="1" smtClean="0">
                              <a:latin typeface="Cambria Math" charset="0"/>
                            </a:rPr>
                            <m:t> −</m:t>
                          </m:r>
                          <m:r>
                            <a:rPr lang="en-US" sz="2400" i="1">
                              <a:latin typeface="Cambria Math" charset="0"/>
                            </a:rPr>
                            <m:t>(</m:t>
                          </m:r>
                          <m:r>
                            <a:rPr lang="en-US" sz="2400" b="0" i="1" smtClean="0">
                              <a:latin typeface="Cambria Math" panose="02040503050406030204" pitchFamily="18" charset="0"/>
                            </a:rPr>
                            <m:t>10</m:t>
                          </m:r>
                          <m:r>
                            <a:rPr lang="en-US" sz="2400" i="1">
                              <a:latin typeface="Cambria Math" charset="0"/>
                            </a:rPr>
                            <m:t>∗1</m:t>
                          </m:r>
                          <m:r>
                            <a:rPr lang="en-US" sz="2400" b="0" i="1" smtClean="0">
                              <a:latin typeface="Cambria Math" panose="02040503050406030204" pitchFamily="18" charset="0"/>
                            </a:rPr>
                            <m:t>1</m:t>
                          </m:r>
                          <m:r>
                            <a:rPr lang="en-US" sz="2400" i="1">
                              <a:latin typeface="Cambria Math" charset="0"/>
                            </a:rPr>
                            <m:t>)</m:t>
                          </m:r>
                          <m:r>
                            <a:rPr lang="en-US" sz="2400" b="0" i="1" smtClean="0">
                              <a:latin typeface="Cambria Math" charset="0"/>
                            </a:rPr>
                            <m:t>/4</m:t>
                          </m:r>
                        </m:num>
                        <m:den>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10</m:t>
                              </m:r>
                              <m:r>
                                <a:rPr lang="en-US" sz="2400" b="0" i="1" smtClean="0">
                                  <a:latin typeface="Cambria Math" charset="0"/>
                                </a:rPr>
                                <m:t>∗1</m:t>
                              </m:r>
                              <m:r>
                                <a:rPr lang="en-US" sz="2400" b="0" i="1" smtClean="0">
                                  <a:latin typeface="Cambria Math" panose="02040503050406030204" pitchFamily="18" charset="0"/>
                                </a:rPr>
                                <m:t>1</m:t>
                              </m:r>
                              <m:r>
                                <a:rPr lang="en-US" sz="2400" b="0" i="1" smtClean="0">
                                  <a:latin typeface="Cambria Math" charset="0"/>
                                </a:rPr>
                                <m:t>∗</m:t>
                              </m:r>
                              <m:r>
                                <a:rPr lang="en-US" sz="2400" b="0" i="1" smtClean="0">
                                  <a:latin typeface="Cambria Math" panose="02040503050406030204" pitchFamily="18" charset="0"/>
                                </a:rPr>
                                <m:t>21</m:t>
                              </m:r>
                              <m:r>
                                <a:rPr lang="en-US" sz="2400" b="0" i="1" smtClean="0">
                                  <a:latin typeface="Cambria Math" charset="0"/>
                                </a:rPr>
                                <m:t>/24</m:t>
                              </m:r>
                            </m:e>
                          </m:rad>
                        </m:den>
                      </m:f>
                      <m:r>
                        <a:rPr lang="en-US" sz="2400" b="0" i="1" smtClean="0">
                          <a:latin typeface="Cambria Math" charset="0"/>
                        </a:rPr>
                        <m:t>=</m:t>
                      </m:r>
                      <m:r>
                        <m:rPr>
                          <m:nor/>
                        </m:rPr>
                        <a:rPr lang="en-US" sz="2400"/>
                        <m:t>1.</m:t>
                      </m:r>
                      <m:r>
                        <m:rPr>
                          <m:nor/>
                        </m:rPr>
                        <a:rPr lang="en-US" sz="2400" b="0" i="0" smtClean="0"/>
                        <m:t>89</m:t>
                      </m:r>
                    </m:oMath>
                  </m:oMathPara>
                </a14:m>
                <a:endParaRPr lang="en-US" sz="2400" dirty="0"/>
              </a:p>
            </p:txBody>
          </p:sp>
        </mc:Choice>
        <mc:Fallback xmlns="">
          <p:sp>
            <p:nvSpPr>
              <p:cNvPr id="17" name="TextBox 16">
                <a:extLst>
                  <a:ext uri="{FF2B5EF4-FFF2-40B4-BE49-F238E27FC236}">
                    <a16:creationId xmlns:a16="http://schemas.microsoft.com/office/drawing/2014/main" id="{CE6992A7-41FD-1644-AEA0-67147F20C6F4}"/>
                  </a:ext>
                </a:extLst>
              </p:cNvPr>
              <p:cNvSpPr txBox="1">
                <a:spLocks noRot="1" noChangeAspect="1" noMove="1" noResize="1" noEditPoints="1" noAdjustHandles="1" noChangeArrowheads="1" noChangeShapeType="1" noTextEdit="1"/>
              </p:cNvSpPr>
              <p:nvPr/>
            </p:nvSpPr>
            <p:spPr>
              <a:xfrm>
                <a:off x="7207237" y="3290086"/>
                <a:ext cx="4172583" cy="1227837"/>
              </a:xfrm>
              <a:prstGeom prst="rect">
                <a:avLst/>
              </a:prstGeom>
              <a:blipFill>
                <a:blip r:embed="rId4"/>
                <a:stretch>
                  <a:fillRect t="-5155" b="-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9252C8-0A84-EF4C-B0A9-40F41739B307}"/>
                  </a:ext>
                </a:extLst>
              </p:cNvPr>
              <p:cNvSpPr txBox="1"/>
              <p:nvPr/>
            </p:nvSpPr>
            <p:spPr>
              <a:xfrm>
                <a:off x="7924727" y="4602936"/>
                <a:ext cx="334077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𝑍</m:t>
                          </m:r>
                          <m:r>
                            <a:rPr lang="en-US" sz="2400" b="0" i="1" smtClean="0">
                              <a:latin typeface="Cambria Math" charset="0"/>
                            </a:rPr>
                            <m:t>&gt;1.937</m:t>
                          </m:r>
                        </m:e>
                      </m:d>
                      <m:r>
                        <a:rPr lang="en-US" sz="2400" b="0" i="1" smtClean="0">
                          <a:latin typeface="Cambria Math" charset="0"/>
                        </a:rPr>
                        <m:t>=</m:t>
                      </m:r>
                      <m:r>
                        <a:rPr lang="en-US" sz="2400" b="0" i="1" smtClean="0">
                          <a:latin typeface="Cambria Math" panose="02040503050406030204" pitchFamily="18" charset="0"/>
                        </a:rPr>
                        <m:t> .0264</m:t>
                      </m:r>
                    </m:oMath>
                  </m:oMathPara>
                </a14:m>
                <a:endParaRPr lang="en-US" sz="2400" dirty="0"/>
              </a:p>
            </p:txBody>
          </p:sp>
        </mc:Choice>
        <mc:Fallback xmlns="">
          <p:sp>
            <p:nvSpPr>
              <p:cNvPr id="18" name="TextBox 17">
                <a:extLst>
                  <a:ext uri="{FF2B5EF4-FFF2-40B4-BE49-F238E27FC236}">
                    <a16:creationId xmlns:a16="http://schemas.microsoft.com/office/drawing/2014/main" id="{0F9252C8-0A84-EF4C-B0A9-40F41739B307}"/>
                  </a:ext>
                </a:extLst>
              </p:cNvPr>
              <p:cNvSpPr txBox="1">
                <a:spLocks noRot="1" noChangeAspect="1" noMove="1" noResize="1" noEditPoints="1" noAdjustHandles="1" noChangeArrowheads="1" noChangeShapeType="1" noTextEdit="1"/>
              </p:cNvSpPr>
              <p:nvPr/>
            </p:nvSpPr>
            <p:spPr>
              <a:xfrm>
                <a:off x="7924727" y="4602936"/>
                <a:ext cx="3340778" cy="369332"/>
              </a:xfrm>
              <a:prstGeom prst="rect">
                <a:avLst/>
              </a:prstGeom>
              <a:blipFill>
                <a:blip r:embed="rId5"/>
                <a:stretch>
                  <a:fillRect t="-6667" b="-4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6E7F035-59A4-9F4B-BFA3-EF37B9910EC5}"/>
              </a:ext>
            </a:extLst>
          </p:cNvPr>
          <p:cNvSpPr txBox="1"/>
          <p:nvPr/>
        </p:nvSpPr>
        <p:spPr>
          <a:xfrm>
            <a:off x="8328359" y="5123776"/>
            <a:ext cx="2533514" cy="400110"/>
          </a:xfrm>
          <a:prstGeom prst="rect">
            <a:avLst/>
          </a:prstGeom>
          <a:noFill/>
        </p:spPr>
        <p:txBody>
          <a:bodyPr wrap="none" rtlCol="0">
            <a:spAutoFit/>
          </a:bodyPr>
          <a:lstStyle/>
          <a:p>
            <a:r>
              <a:rPr lang="en-US" sz="2000" b="1" u="sng" cap="small" dirty="0">
                <a:solidFill>
                  <a:srgbClr val="FF0000"/>
                </a:solidFill>
              </a:rPr>
              <a:t>(one sided, CC p-value)</a:t>
            </a:r>
            <a:endParaRPr lang="en-US" sz="2000" dirty="0"/>
          </a:p>
        </p:txBody>
      </p:sp>
    </p:spTree>
    <p:extLst>
      <p:ext uri="{BB962C8B-B14F-4D97-AF65-F5344CB8AC3E}">
        <p14:creationId xmlns:p14="http://schemas.microsoft.com/office/powerpoint/2010/main" val="2552414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8F4F-9124-8B47-A945-1CF47087C7D1}"/>
              </a:ext>
            </a:extLst>
          </p:cNvPr>
          <p:cNvSpPr>
            <a:spLocks noGrp="1"/>
          </p:cNvSpPr>
          <p:nvPr>
            <p:ph type="title"/>
          </p:nvPr>
        </p:nvSpPr>
        <p:spPr/>
        <p:txBody>
          <a:bodyPr/>
          <a:lstStyle/>
          <a:p>
            <a:r>
              <a:rPr lang="en-US" dirty="0"/>
              <a:t>Break Out!</a:t>
            </a:r>
          </a:p>
        </p:txBody>
      </p:sp>
      <p:pic>
        <p:nvPicPr>
          <p:cNvPr id="4" name="Picture 3">
            <a:extLst>
              <a:ext uri="{FF2B5EF4-FFF2-40B4-BE49-F238E27FC236}">
                <a16:creationId xmlns:a16="http://schemas.microsoft.com/office/drawing/2014/main" id="{96F18522-4C50-9C46-A37C-6022400404AA}"/>
              </a:ext>
            </a:extLst>
          </p:cNvPr>
          <p:cNvPicPr>
            <a:picLocks noChangeAspect="1"/>
          </p:cNvPicPr>
          <p:nvPr/>
        </p:nvPicPr>
        <p:blipFill>
          <a:blip r:embed="rId2"/>
          <a:stretch>
            <a:fillRect/>
          </a:stretch>
        </p:blipFill>
        <p:spPr>
          <a:xfrm>
            <a:off x="304800" y="1676400"/>
            <a:ext cx="6321884" cy="4572000"/>
          </a:xfrm>
          <a:prstGeom prst="rect">
            <a:avLst/>
          </a:prstGeom>
        </p:spPr>
      </p:pic>
      <p:pic>
        <p:nvPicPr>
          <p:cNvPr id="5" name="Picture 4">
            <a:extLst>
              <a:ext uri="{FF2B5EF4-FFF2-40B4-BE49-F238E27FC236}">
                <a16:creationId xmlns:a16="http://schemas.microsoft.com/office/drawing/2014/main" id="{FC69F80C-E9FF-6243-BF77-DA99B318D662}"/>
              </a:ext>
            </a:extLst>
          </p:cNvPr>
          <p:cNvPicPr>
            <a:picLocks noChangeAspect="1"/>
          </p:cNvPicPr>
          <p:nvPr/>
        </p:nvPicPr>
        <p:blipFill>
          <a:blip r:embed="rId3"/>
          <a:stretch>
            <a:fillRect/>
          </a:stretch>
        </p:blipFill>
        <p:spPr>
          <a:xfrm>
            <a:off x="7151983" y="4632165"/>
            <a:ext cx="4146395" cy="2032547"/>
          </a:xfrm>
          <a:prstGeom prst="rect">
            <a:avLst/>
          </a:prstGeom>
        </p:spPr>
      </p:pic>
      <p:sp>
        <p:nvSpPr>
          <p:cNvPr id="6" name="Rectangle 5">
            <a:extLst>
              <a:ext uri="{FF2B5EF4-FFF2-40B4-BE49-F238E27FC236}">
                <a16:creationId xmlns:a16="http://schemas.microsoft.com/office/drawing/2014/main" id="{E40A1F52-A138-664F-9B78-0CFF32459E8C}"/>
              </a:ext>
            </a:extLst>
          </p:cNvPr>
          <p:cNvSpPr/>
          <p:nvPr/>
        </p:nvSpPr>
        <p:spPr>
          <a:xfrm>
            <a:off x="6096000" y="1600200"/>
            <a:ext cx="3129181" cy="2677656"/>
          </a:xfrm>
          <a:prstGeom prst="rect">
            <a:avLst/>
          </a:prstGeom>
        </p:spPr>
        <p:txBody>
          <a:bodyPr wrap="square">
            <a:spAutoFit/>
          </a:bodyPr>
          <a:lstStyle/>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a:solidFill>
                  <a:srgbClr val="000080"/>
                </a:solidFill>
                <a:latin typeface="Courier New" panose="02070309020205020404" pitchFamily="49" charset="0"/>
              </a:rPr>
              <a:t>print</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Fatigue;</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br>
              <a:rPr lang="en-US" sz="1200" dirty="0">
                <a:latin typeface="Courier New" panose="02070309020205020404" pitchFamily="49" charset="0"/>
              </a:rPr>
            </a:br>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data</a:t>
            </a:r>
            <a:r>
              <a:rPr lang="en-US" sz="1200" dirty="0">
                <a:latin typeface="Courier New" panose="02070309020205020404" pitchFamily="49" charset="0"/>
              </a:rPr>
              <a:t> Fatigue;</a:t>
            </a:r>
          </a:p>
          <a:p>
            <a:r>
              <a:rPr lang="en-US" sz="1200" dirty="0">
                <a:solidFill>
                  <a:srgbClr val="0000FF"/>
                </a:solidFill>
                <a:latin typeface="Courier New" panose="02070309020205020404" pitchFamily="49" charset="0"/>
              </a:rPr>
              <a:t>set</a:t>
            </a:r>
            <a:r>
              <a:rPr lang="en-US" sz="1200" dirty="0">
                <a:latin typeface="Courier New" panose="02070309020205020404" pitchFamily="49" charset="0"/>
              </a:rPr>
              <a:t> Fatigue;</a:t>
            </a:r>
          </a:p>
          <a:p>
            <a:r>
              <a:rPr lang="en-US" sz="1200" dirty="0">
                <a:latin typeface="Courier New" panose="02070309020205020404" pitchFamily="49" charset="0"/>
              </a:rPr>
              <a:t>Diff = </a:t>
            </a:r>
            <a:r>
              <a:rPr lang="en-US" sz="1200" dirty="0" err="1">
                <a:latin typeface="Courier New" panose="02070309020205020404" pitchFamily="49" charset="0"/>
              </a:rPr>
              <a:t>Not_Fatigued</a:t>
            </a:r>
            <a:r>
              <a:rPr lang="en-US" sz="1200" dirty="0">
                <a:latin typeface="Courier New" panose="02070309020205020404" pitchFamily="49" charset="0"/>
              </a:rPr>
              <a:t> - Fatigued;</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br>
              <a:rPr lang="en-US" sz="1200" dirty="0">
                <a:latin typeface="Courier New" panose="02070309020205020404" pitchFamily="49" charset="0"/>
              </a:rPr>
            </a:br>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a:solidFill>
                  <a:srgbClr val="000080"/>
                </a:solidFill>
                <a:latin typeface="Courier New" panose="02070309020205020404" pitchFamily="49" charset="0"/>
              </a:rPr>
              <a:t>print</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Fatigue;</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dirty="0">
                <a:solidFill>
                  <a:srgbClr val="000000"/>
                </a:solidFill>
                <a:latin typeface="Courier New" panose="02070309020205020404" pitchFamily="49" charset="0"/>
              </a:rPr>
              <a:t> </a:t>
            </a:r>
            <a:r>
              <a:rPr lang="en-US" sz="1200" b="1" dirty="0">
                <a:solidFill>
                  <a:srgbClr val="000080"/>
                </a:solidFill>
                <a:latin typeface="Courier New" panose="02070309020205020404" pitchFamily="49" charset="0"/>
              </a:rPr>
              <a:t>univariate</a:t>
            </a:r>
            <a:r>
              <a:rPr lang="en-US" sz="1200" dirty="0">
                <a:solidFill>
                  <a:srgbClr val="000000"/>
                </a:solidFill>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solidFill>
                  <a:srgbClr val="000000"/>
                </a:solidFill>
                <a:latin typeface="Courier New" panose="02070309020205020404" pitchFamily="49" charset="0"/>
              </a:rPr>
              <a:t> = Fatigue;</a:t>
            </a:r>
            <a:endParaRPr lang="en-US" sz="1200" dirty="0">
              <a:solidFill>
                <a:srgbClr val="000080"/>
              </a:solidFill>
              <a:latin typeface="Courier New" panose="02070309020205020404" pitchFamily="49" charset="0"/>
            </a:endParaRPr>
          </a:p>
          <a:p>
            <a:r>
              <a:rPr lang="en-US" sz="1200" dirty="0">
                <a:solidFill>
                  <a:srgbClr val="0000FF"/>
                </a:solidFill>
                <a:latin typeface="Courier New" panose="02070309020205020404" pitchFamily="49" charset="0"/>
              </a:rPr>
              <a:t>var</a:t>
            </a:r>
            <a:r>
              <a:rPr lang="en-US" sz="1200" dirty="0">
                <a:latin typeface="Courier New" panose="02070309020205020404" pitchFamily="49" charset="0"/>
              </a:rPr>
              <a:t> Diff;</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effectLst/>
              <a:latin typeface="Courier New" panose="02070309020205020404" pitchFamily="49" charset="0"/>
            </a:endParaRPr>
          </a:p>
        </p:txBody>
      </p:sp>
      <p:pic>
        <p:nvPicPr>
          <p:cNvPr id="7" name="Picture 6">
            <a:extLst>
              <a:ext uri="{FF2B5EF4-FFF2-40B4-BE49-F238E27FC236}">
                <a16:creationId xmlns:a16="http://schemas.microsoft.com/office/drawing/2014/main" id="{39FB330B-76D2-594C-B262-8678B1A28189}"/>
              </a:ext>
            </a:extLst>
          </p:cNvPr>
          <p:cNvPicPr>
            <a:picLocks noChangeAspect="1"/>
          </p:cNvPicPr>
          <p:nvPr/>
        </p:nvPicPr>
        <p:blipFill>
          <a:blip r:embed="rId4"/>
          <a:stretch>
            <a:fillRect/>
          </a:stretch>
        </p:blipFill>
        <p:spPr>
          <a:xfrm>
            <a:off x="9144000" y="1469003"/>
            <a:ext cx="2844283" cy="2940050"/>
          </a:xfrm>
          <a:prstGeom prst="rect">
            <a:avLst/>
          </a:prstGeom>
        </p:spPr>
      </p:pic>
    </p:spTree>
    <p:extLst>
      <p:ext uri="{BB962C8B-B14F-4D97-AF65-F5344CB8AC3E}">
        <p14:creationId xmlns:p14="http://schemas.microsoft.com/office/powerpoint/2010/main" val="206294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00C0DE-07B2-2D4E-9A7B-870924839C8A}"/>
              </a:ext>
            </a:extLst>
          </p:cNvPr>
          <p:cNvPicPr>
            <a:picLocks noChangeAspect="1"/>
          </p:cNvPicPr>
          <p:nvPr/>
        </p:nvPicPr>
        <p:blipFill>
          <a:blip r:embed="rId2"/>
          <a:stretch>
            <a:fillRect/>
          </a:stretch>
        </p:blipFill>
        <p:spPr>
          <a:xfrm>
            <a:off x="8229600" y="2988623"/>
            <a:ext cx="3880129" cy="1657621"/>
          </a:xfrm>
          <a:prstGeom prst="rect">
            <a:avLst/>
          </a:prstGeom>
        </p:spPr>
      </p:pic>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7D9136E0-41B2-DD4E-8710-DED1F89BD956}"/>
              </a:ext>
            </a:extLst>
          </p:cNvPr>
          <p:cNvPicPr>
            <a:picLocks noChangeAspect="1"/>
          </p:cNvPicPr>
          <p:nvPr/>
        </p:nvPicPr>
        <p:blipFill>
          <a:blip r:embed="rId3"/>
          <a:stretch>
            <a:fillRect/>
          </a:stretch>
        </p:blipFill>
        <p:spPr>
          <a:xfrm>
            <a:off x="193535" y="1485900"/>
            <a:ext cx="8509000" cy="5105400"/>
          </a:xfrm>
          <a:prstGeom prst="rect">
            <a:avLst/>
          </a:prstGeom>
        </p:spPr>
      </p:pic>
      <p:sp>
        <p:nvSpPr>
          <p:cNvPr id="3" name="Triangle 2">
            <a:extLst>
              <a:ext uri="{FF2B5EF4-FFF2-40B4-BE49-F238E27FC236}">
                <a16:creationId xmlns:a16="http://schemas.microsoft.com/office/drawing/2014/main" id="{F9EB1C6C-631C-8F45-BB03-0A55CE50E399}"/>
              </a:ext>
            </a:extLst>
          </p:cNvPr>
          <p:cNvSpPr/>
          <p:nvPr/>
        </p:nvSpPr>
        <p:spPr>
          <a:xfrm>
            <a:off x="472935" y="3817434"/>
            <a:ext cx="3175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100394-3B53-C94C-97EE-49E4712D9649}"/>
              </a:ext>
            </a:extLst>
          </p:cNvPr>
          <p:cNvSpPr txBox="1"/>
          <p:nvPr/>
        </p:nvSpPr>
        <p:spPr>
          <a:xfrm>
            <a:off x="5410200" y="6229765"/>
            <a:ext cx="5867400" cy="307777"/>
          </a:xfrm>
          <a:prstGeom prst="rect">
            <a:avLst/>
          </a:prstGeom>
          <a:noFill/>
        </p:spPr>
        <p:txBody>
          <a:bodyPr wrap="square" rtlCol="0">
            <a:spAutoFit/>
          </a:bodyPr>
          <a:lstStyle/>
          <a:p>
            <a:r>
              <a:rPr lang="en-US" sz="1400" dirty="0">
                <a:solidFill>
                  <a:srgbClr val="FF0000"/>
                </a:solidFill>
              </a:rPr>
              <a:t>While true, this does not “suggest a problem, as the question asked. ”</a:t>
            </a:r>
          </a:p>
        </p:txBody>
      </p:sp>
      <p:cxnSp>
        <p:nvCxnSpPr>
          <p:cNvPr id="8" name="Straight Connector 7">
            <a:extLst>
              <a:ext uri="{FF2B5EF4-FFF2-40B4-BE49-F238E27FC236}">
                <a16:creationId xmlns:a16="http://schemas.microsoft.com/office/drawing/2014/main" id="{C0C80DBD-D08D-BD43-8531-A91A01063ED8}"/>
              </a:ext>
            </a:extLst>
          </p:cNvPr>
          <p:cNvCxnSpPr/>
          <p:nvPr/>
        </p:nvCxnSpPr>
        <p:spPr>
          <a:xfrm>
            <a:off x="9525000" y="3511550"/>
            <a:ext cx="0" cy="9842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721AE4-20B3-E149-BEF5-93AF03C4D400}"/>
              </a:ext>
            </a:extLst>
          </p:cNvPr>
          <p:cNvSpPr txBox="1"/>
          <p:nvPr/>
        </p:nvSpPr>
        <p:spPr>
          <a:xfrm>
            <a:off x="9029703" y="4461578"/>
            <a:ext cx="990593" cy="369332"/>
          </a:xfrm>
          <a:prstGeom prst="rect">
            <a:avLst/>
          </a:prstGeom>
          <a:noFill/>
        </p:spPr>
        <p:txBody>
          <a:bodyPr wrap="square" rtlCol="0">
            <a:spAutoFit/>
          </a:bodyPr>
          <a:lstStyle/>
          <a:p>
            <a:r>
              <a:rPr lang="en-US" dirty="0"/>
              <a:t>3 years</a:t>
            </a:r>
          </a:p>
        </p:txBody>
      </p:sp>
      <p:sp>
        <p:nvSpPr>
          <p:cNvPr id="10" name="Freeform 9">
            <a:extLst>
              <a:ext uri="{FF2B5EF4-FFF2-40B4-BE49-F238E27FC236}">
                <a16:creationId xmlns:a16="http://schemas.microsoft.com/office/drawing/2014/main" id="{6CE9532E-CB2D-F144-8A58-F84D70E5A7C4}"/>
              </a:ext>
            </a:extLst>
          </p:cNvPr>
          <p:cNvSpPr/>
          <p:nvPr/>
        </p:nvSpPr>
        <p:spPr>
          <a:xfrm>
            <a:off x="8697191" y="3990109"/>
            <a:ext cx="831273" cy="353291"/>
          </a:xfrm>
          <a:custGeom>
            <a:avLst/>
            <a:gdLst>
              <a:gd name="connsiteX0" fmla="*/ 831273 w 831273"/>
              <a:gd name="connsiteY0" fmla="*/ 0 h 353291"/>
              <a:gd name="connsiteX1" fmla="*/ 716973 w 831273"/>
              <a:gd name="connsiteY1" fmla="*/ 62346 h 353291"/>
              <a:gd name="connsiteX2" fmla="*/ 561109 w 831273"/>
              <a:gd name="connsiteY2" fmla="*/ 145473 h 353291"/>
              <a:gd name="connsiteX3" fmla="*/ 426027 w 831273"/>
              <a:gd name="connsiteY3" fmla="*/ 187036 h 353291"/>
              <a:gd name="connsiteX4" fmla="*/ 218209 w 831273"/>
              <a:gd name="connsiteY4" fmla="*/ 270164 h 353291"/>
              <a:gd name="connsiteX5" fmla="*/ 72736 w 831273"/>
              <a:gd name="connsiteY5" fmla="*/ 311727 h 353291"/>
              <a:gd name="connsiteX6" fmla="*/ 72736 w 831273"/>
              <a:gd name="connsiteY6" fmla="*/ 311727 h 353291"/>
              <a:gd name="connsiteX7" fmla="*/ 0 w 831273"/>
              <a:gd name="connsiteY7" fmla="*/ 353291 h 353291"/>
              <a:gd name="connsiteX8" fmla="*/ 820882 w 831273"/>
              <a:gd name="connsiteY8" fmla="*/ 353291 h 353291"/>
              <a:gd name="connsiteX9" fmla="*/ 831273 w 831273"/>
              <a:gd name="connsiteY9" fmla="*/ 0 h 35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1273" h="353291">
                <a:moveTo>
                  <a:pt x="831273" y="0"/>
                </a:moveTo>
                <a:lnTo>
                  <a:pt x="716973" y="62346"/>
                </a:lnTo>
                <a:lnTo>
                  <a:pt x="561109" y="145473"/>
                </a:lnTo>
                <a:lnTo>
                  <a:pt x="426027" y="187036"/>
                </a:lnTo>
                <a:lnTo>
                  <a:pt x="218209" y="270164"/>
                </a:lnTo>
                <a:lnTo>
                  <a:pt x="72736" y="311727"/>
                </a:lnTo>
                <a:lnTo>
                  <a:pt x="72736" y="311727"/>
                </a:lnTo>
                <a:lnTo>
                  <a:pt x="0" y="353291"/>
                </a:lnTo>
                <a:lnTo>
                  <a:pt x="820882" y="353291"/>
                </a:lnTo>
                <a:lnTo>
                  <a:pt x="831273" y="0"/>
                </a:lnTo>
                <a:close/>
              </a:path>
            </a:pathLst>
          </a:cu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3FFE885-8056-664F-AD9D-59E902FC670B}"/>
              </a:ext>
            </a:extLst>
          </p:cNvPr>
          <p:cNvSpPr/>
          <p:nvPr/>
        </p:nvSpPr>
        <p:spPr>
          <a:xfrm>
            <a:off x="9279082" y="4197927"/>
            <a:ext cx="259773" cy="145473"/>
          </a:xfrm>
          <a:custGeom>
            <a:avLst/>
            <a:gdLst>
              <a:gd name="connsiteX0" fmla="*/ 249382 w 259773"/>
              <a:gd name="connsiteY0" fmla="*/ 0 h 145473"/>
              <a:gd name="connsiteX1" fmla="*/ 197427 w 259773"/>
              <a:gd name="connsiteY1" fmla="*/ 41564 h 145473"/>
              <a:gd name="connsiteX2" fmla="*/ 145473 w 259773"/>
              <a:gd name="connsiteY2" fmla="*/ 72737 h 145473"/>
              <a:gd name="connsiteX3" fmla="*/ 103909 w 259773"/>
              <a:gd name="connsiteY3" fmla="*/ 93518 h 145473"/>
              <a:gd name="connsiteX4" fmla="*/ 0 w 259773"/>
              <a:gd name="connsiteY4" fmla="*/ 135082 h 145473"/>
              <a:gd name="connsiteX5" fmla="*/ 259773 w 259773"/>
              <a:gd name="connsiteY5" fmla="*/ 145473 h 145473"/>
              <a:gd name="connsiteX6" fmla="*/ 249382 w 259773"/>
              <a:gd name="connsiteY6" fmla="*/ 0 h 1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73" h="145473">
                <a:moveTo>
                  <a:pt x="249382" y="0"/>
                </a:moveTo>
                <a:lnTo>
                  <a:pt x="197427" y="41564"/>
                </a:lnTo>
                <a:lnTo>
                  <a:pt x="145473" y="72737"/>
                </a:lnTo>
                <a:lnTo>
                  <a:pt x="103909" y="93518"/>
                </a:lnTo>
                <a:lnTo>
                  <a:pt x="0" y="135082"/>
                </a:lnTo>
                <a:lnTo>
                  <a:pt x="259773" y="145473"/>
                </a:lnTo>
                <a:lnTo>
                  <a:pt x="249382" y="0"/>
                </a:lnTo>
                <a:close/>
              </a:path>
            </a:pathLst>
          </a:custGeom>
          <a:solidFill>
            <a:srgbClr val="00B05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8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F457-8C1A-B647-96D7-10F8D00098E6}"/>
              </a:ext>
            </a:extLst>
          </p:cNvPr>
          <p:cNvSpPr>
            <a:spLocks noGrp="1"/>
          </p:cNvSpPr>
          <p:nvPr>
            <p:ph type="title"/>
          </p:nvPr>
        </p:nvSpPr>
        <p:spPr/>
        <p:txBody>
          <a:bodyPr/>
          <a:lstStyle/>
          <a:p>
            <a:r>
              <a:rPr lang="en-US" dirty="0"/>
              <a:t>Break Out!</a:t>
            </a:r>
          </a:p>
        </p:txBody>
      </p:sp>
      <p:pic>
        <p:nvPicPr>
          <p:cNvPr id="4" name="Picture 3">
            <a:extLst>
              <a:ext uri="{FF2B5EF4-FFF2-40B4-BE49-F238E27FC236}">
                <a16:creationId xmlns:a16="http://schemas.microsoft.com/office/drawing/2014/main" id="{CDE8EFB8-95BC-7D48-8422-FEDDFC27A104}"/>
              </a:ext>
            </a:extLst>
          </p:cNvPr>
          <p:cNvPicPr>
            <a:picLocks noChangeAspect="1"/>
          </p:cNvPicPr>
          <p:nvPr/>
        </p:nvPicPr>
        <p:blipFill>
          <a:blip r:embed="rId2"/>
          <a:stretch>
            <a:fillRect/>
          </a:stretch>
        </p:blipFill>
        <p:spPr>
          <a:xfrm>
            <a:off x="902002" y="1474635"/>
            <a:ext cx="10702700" cy="4365702"/>
          </a:xfrm>
          <a:prstGeom prst="rect">
            <a:avLst/>
          </a:prstGeom>
        </p:spPr>
      </p:pic>
      <p:pic>
        <p:nvPicPr>
          <p:cNvPr id="5" name="Picture 4">
            <a:extLst>
              <a:ext uri="{FF2B5EF4-FFF2-40B4-BE49-F238E27FC236}">
                <a16:creationId xmlns:a16="http://schemas.microsoft.com/office/drawing/2014/main" id="{BF362FB9-F1FC-8A4B-B7CE-76E7A0687675}"/>
              </a:ext>
            </a:extLst>
          </p:cNvPr>
          <p:cNvPicPr>
            <a:picLocks noChangeAspect="1"/>
          </p:cNvPicPr>
          <p:nvPr/>
        </p:nvPicPr>
        <p:blipFill>
          <a:blip r:embed="rId3"/>
          <a:stretch>
            <a:fillRect/>
          </a:stretch>
        </p:blipFill>
        <p:spPr>
          <a:xfrm>
            <a:off x="6934200" y="3657600"/>
            <a:ext cx="2870353" cy="1407036"/>
          </a:xfrm>
          <a:prstGeom prst="rect">
            <a:avLst/>
          </a:prstGeom>
        </p:spPr>
      </p:pic>
      <p:sp>
        <p:nvSpPr>
          <p:cNvPr id="6" name="Rectangle 5">
            <a:extLst>
              <a:ext uri="{FF2B5EF4-FFF2-40B4-BE49-F238E27FC236}">
                <a16:creationId xmlns:a16="http://schemas.microsoft.com/office/drawing/2014/main" id="{1A4D39F1-1FF9-4545-B579-90634013DD4B}"/>
              </a:ext>
            </a:extLst>
          </p:cNvPr>
          <p:cNvSpPr/>
          <p:nvPr/>
        </p:nvSpPr>
        <p:spPr>
          <a:xfrm>
            <a:off x="602166" y="6320806"/>
            <a:ext cx="10972800" cy="276999"/>
          </a:xfrm>
          <a:prstGeom prst="rect">
            <a:avLst/>
          </a:prstGeom>
        </p:spPr>
        <p:txBody>
          <a:bodyPr wrap="square">
            <a:spAutoFit/>
          </a:bodyPr>
          <a:lstStyle/>
          <a:p>
            <a:r>
              <a:rPr lang="en-US" sz="1200" dirty="0"/>
              <a:t>https://</a:t>
            </a:r>
            <a:r>
              <a:rPr lang="en-US" sz="1200" dirty="0" err="1"/>
              <a:t>documentation.sas.com</a:t>
            </a:r>
            <a:r>
              <a:rPr lang="en-US" sz="1200" dirty="0"/>
              <a:t>/?</a:t>
            </a:r>
            <a:r>
              <a:rPr lang="en-US" sz="1200" dirty="0" err="1"/>
              <a:t>cdcId</a:t>
            </a:r>
            <a:r>
              <a:rPr lang="en-US" sz="1200" dirty="0"/>
              <a:t>=</a:t>
            </a:r>
            <a:r>
              <a:rPr lang="en-US" sz="1200" dirty="0" err="1"/>
              <a:t>pgmsascdc&amp;cdcVersion</a:t>
            </a:r>
            <a:r>
              <a:rPr lang="en-US" sz="1200" dirty="0"/>
              <a:t>=9.4_3.5&amp;docsetId=</a:t>
            </a:r>
            <a:r>
              <a:rPr lang="en-US" sz="1200" dirty="0" err="1"/>
              <a:t>procstat&amp;docsetTarget</a:t>
            </a:r>
            <a:r>
              <a:rPr lang="en-US" sz="1200" dirty="0"/>
              <a:t>=procstat_univariate_details17.htm&amp;locale=</a:t>
            </a:r>
            <a:r>
              <a:rPr lang="en-US" sz="1200" dirty="0" err="1"/>
              <a:t>en</a:t>
            </a:r>
            <a:endParaRPr lang="en-US" sz="1200" dirty="0"/>
          </a:p>
        </p:txBody>
      </p:sp>
    </p:spTree>
    <p:extLst>
      <p:ext uri="{BB962C8B-B14F-4D97-AF65-F5344CB8AC3E}">
        <p14:creationId xmlns:p14="http://schemas.microsoft.com/office/powerpoint/2010/main" val="1958904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F457-8C1A-B647-96D7-10F8D00098E6}"/>
              </a:ext>
            </a:extLst>
          </p:cNvPr>
          <p:cNvSpPr>
            <a:spLocks noGrp="1"/>
          </p:cNvSpPr>
          <p:nvPr>
            <p:ph type="title"/>
          </p:nvPr>
        </p:nvSpPr>
        <p:spPr/>
        <p:txBody>
          <a:bodyPr/>
          <a:lstStyle/>
          <a:p>
            <a:r>
              <a:rPr lang="en-US" dirty="0"/>
              <a:t>Break Out!</a:t>
            </a:r>
          </a:p>
        </p:txBody>
      </p:sp>
      <p:pic>
        <p:nvPicPr>
          <p:cNvPr id="5" name="Picture 4">
            <a:extLst>
              <a:ext uri="{FF2B5EF4-FFF2-40B4-BE49-F238E27FC236}">
                <a16:creationId xmlns:a16="http://schemas.microsoft.com/office/drawing/2014/main" id="{BF362FB9-F1FC-8A4B-B7CE-76E7A0687675}"/>
              </a:ext>
            </a:extLst>
          </p:cNvPr>
          <p:cNvPicPr>
            <a:picLocks noChangeAspect="1"/>
          </p:cNvPicPr>
          <p:nvPr/>
        </p:nvPicPr>
        <p:blipFill>
          <a:blip r:embed="rId2"/>
          <a:stretch>
            <a:fillRect/>
          </a:stretch>
        </p:blipFill>
        <p:spPr>
          <a:xfrm>
            <a:off x="7848600" y="1968394"/>
            <a:ext cx="3619500" cy="1774265"/>
          </a:xfrm>
          <a:prstGeom prst="rect">
            <a:avLst/>
          </a:prstGeom>
        </p:spPr>
      </p:pic>
      <p:sp>
        <p:nvSpPr>
          <p:cNvPr id="7" name="TextBox 6">
            <a:extLst>
              <a:ext uri="{FF2B5EF4-FFF2-40B4-BE49-F238E27FC236}">
                <a16:creationId xmlns:a16="http://schemas.microsoft.com/office/drawing/2014/main" id="{8F511AE8-FE19-F441-A306-1866D612E529}"/>
              </a:ext>
            </a:extLst>
          </p:cNvPr>
          <p:cNvSpPr txBox="1"/>
          <p:nvPr/>
        </p:nvSpPr>
        <p:spPr>
          <a:xfrm>
            <a:off x="800100" y="4572000"/>
            <a:ext cx="10591800" cy="1477328"/>
          </a:xfrm>
          <a:prstGeom prst="rect">
            <a:avLst/>
          </a:prstGeom>
          <a:noFill/>
        </p:spPr>
        <p:txBody>
          <a:bodyPr wrap="square" rtlCol="0">
            <a:spAutoFit/>
          </a:bodyPr>
          <a:lstStyle/>
          <a:p>
            <a:r>
              <a:rPr lang="en-US" dirty="0"/>
              <a:t>There is sufficient evidence to suggest that the median difference of medical reasoning scores is greater for the not fatigued group (</a:t>
            </a:r>
            <a:r>
              <a:rPr lang="en-US" dirty="0" err="1"/>
              <a:t>pvalue</a:t>
            </a:r>
            <a:r>
              <a:rPr lang="en-US" dirty="0"/>
              <a:t> = .0469 from a Exact Signed Rank Test using SAS.). However, using the t approximation with R, the signed rank test </a:t>
            </a:r>
            <a:r>
              <a:rPr lang="en-US" dirty="0" err="1"/>
              <a:t>pvalue</a:t>
            </a:r>
            <a:r>
              <a:rPr lang="en-US" dirty="0"/>
              <a:t> was .05233 which would not provide enough evidence of a difference.  Both </a:t>
            </a:r>
            <a:r>
              <a:rPr lang="en-US" dirty="0" err="1"/>
              <a:t>pvalues</a:t>
            </a:r>
            <a:r>
              <a:rPr lang="en-US" dirty="0"/>
              <a:t> are very close to the significance level of .05 thus it is suggested that the study be repeated with a possibly larger sample size.  </a:t>
            </a:r>
          </a:p>
        </p:txBody>
      </p:sp>
      <p:pic>
        <p:nvPicPr>
          <p:cNvPr id="8" name="Picture 7">
            <a:extLst>
              <a:ext uri="{FF2B5EF4-FFF2-40B4-BE49-F238E27FC236}">
                <a16:creationId xmlns:a16="http://schemas.microsoft.com/office/drawing/2014/main" id="{702444F6-40AE-774F-9E96-5F6A28863FAE}"/>
              </a:ext>
            </a:extLst>
          </p:cNvPr>
          <p:cNvPicPr>
            <a:picLocks noChangeAspect="1"/>
          </p:cNvPicPr>
          <p:nvPr/>
        </p:nvPicPr>
        <p:blipFill>
          <a:blip r:embed="rId3"/>
          <a:stretch>
            <a:fillRect/>
          </a:stretch>
        </p:blipFill>
        <p:spPr>
          <a:xfrm>
            <a:off x="228600" y="1711550"/>
            <a:ext cx="7366000" cy="2514600"/>
          </a:xfrm>
          <a:prstGeom prst="rect">
            <a:avLst/>
          </a:prstGeom>
        </p:spPr>
      </p:pic>
    </p:spTree>
    <p:extLst>
      <p:ext uri="{BB962C8B-B14F-4D97-AF65-F5344CB8AC3E}">
        <p14:creationId xmlns:p14="http://schemas.microsoft.com/office/powerpoint/2010/main" val="163767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3: Takeaways!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2751418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4: 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1960039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3C6C-6C5E-9949-837C-15BA99AED36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6672F9D0-B13D-8347-978C-493782F79EB7}"/>
              </a:ext>
            </a:extLst>
          </p:cNvPr>
          <p:cNvSpPr>
            <a:spLocks noGrp="1"/>
          </p:cNvSpPr>
          <p:nvPr>
            <p:ph idx="1"/>
          </p:nvPr>
        </p:nvSpPr>
        <p:spPr/>
        <p:txBody>
          <a:bodyPr/>
          <a:lstStyle/>
          <a:p>
            <a:r>
              <a:rPr lang="en-US" dirty="0">
                <a:hlinkClick r:id="rId2"/>
              </a:rPr>
              <a:t>https://stat-methods.com/home/wilcoxon-signed-rank-sas/</a:t>
            </a:r>
            <a:endParaRPr lang="en-US" dirty="0"/>
          </a:p>
          <a:p>
            <a:r>
              <a:rPr lang="en-US" dirty="0">
                <a:hlinkClick r:id="rId3"/>
              </a:rPr>
              <a:t>https://documentation.sas.com/?cdcId=pgmsascdc&amp;cdcVersion=9.4_3.5&amp;docsetId=procstat&amp;docsetTarget=procstat_univariate_details17.htm&amp;locale=en</a:t>
            </a:r>
            <a:endParaRPr lang="en-US" dirty="0"/>
          </a:p>
          <a:p>
            <a:endParaRPr lang="en-US" dirty="0"/>
          </a:p>
        </p:txBody>
      </p:sp>
    </p:spTree>
    <p:extLst>
      <p:ext uri="{BB962C8B-B14F-4D97-AF65-F5344CB8AC3E}">
        <p14:creationId xmlns:p14="http://schemas.microsoft.com/office/powerpoint/2010/main" val="1464360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1695450" y="2819400"/>
            <a:ext cx="8801100" cy="1450757"/>
          </a:xfrm>
        </p:spPr>
        <p:txBody>
          <a:bodyPr/>
          <a:lstStyle/>
          <a:p>
            <a:pPr algn="ctr"/>
            <a:r>
              <a:rPr lang="en-US" dirty="0"/>
              <a:t>End For Live Session Assignment Unit 5!</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45</a:t>
            </a:fld>
            <a:endParaRPr lang="en-US" altLang="en-US" dirty="0"/>
          </a:p>
        </p:txBody>
      </p:sp>
    </p:spTree>
    <p:extLst>
      <p:ext uri="{BB962C8B-B14F-4D97-AF65-F5344CB8AC3E}">
        <p14:creationId xmlns:p14="http://schemas.microsoft.com/office/powerpoint/2010/main" val="293539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396477D2-B950-B74B-8B62-C5480D1B6825}"/>
              </a:ext>
            </a:extLst>
          </p:cNvPr>
          <p:cNvPicPr>
            <a:picLocks noChangeAspect="1"/>
          </p:cNvPicPr>
          <p:nvPr/>
        </p:nvPicPr>
        <p:blipFill>
          <a:blip r:embed="rId2"/>
          <a:stretch>
            <a:fillRect/>
          </a:stretch>
        </p:blipFill>
        <p:spPr>
          <a:xfrm>
            <a:off x="1930400" y="1690689"/>
            <a:ext cx="8331200" cy="4826000"/>
          </a:xfrm>
          <a:prstGeom prst="rect">
            <a:avLst/>
          </a:prstGeom>
        </p:spPr>
      </p:pic>
    </p:spTree>
    <p:extLst>
      <p:ext uri="{BB962C8B-B14F-4D97-AF65-F5344CB8AC3E}">
        <p14:creationId xmlns:p14="http://schemas.microsoft.com/office/powerpoint/2010/main" val="76731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396477D2-B950-B74B-8B62-C5480D1B6825}"/>
              </a:ext>
            </a:extLst>
          </p:cNvPr>
          <p:cNvPicPr>
            <a:picLocks noChangeAspect="1"/>
          </p:cNvPicPr>
          <p:nvPr/>
        </p:nvPicPr>
        <p:blipFill>
          <a:blip r:embed="rId2"/>
          <a:stretch>
            <a:fillRect/>
          </a:stretch>
        </p:blipFill>
        <p:spPr>
          <a:xfrm>
            <a:off x="1905000" y="1690689"/>
            <a:ext cx="8331200" cy="4826000"/>
          </a:xfrm>
          <a:prstGeom prst="rect">
            <a:avLst/>
          </a:prstGeom>
        </p:spPr>
      </p:pic>
      <p:sp>
        <p:nvSpPr>
          <p:cNvPr id="4" name="Triangle 3">
            <a:extLst>
              <a:ext uri="{FF2B5EF4-FFF2-40B4-BE49-F238E27FC236}">
                <a16:creationId xmlns:a16="http://schemas.microsoft.com/office/drawing/2014/main" id="{7E637821-E786-F046-8EDE-AC1DFD94F6E1}"/>
              </a:ext>
            </a:extLst>
          </p:cNvPr>
          <p:cNvSpPr/>
          <p:nvPr/>
        </p:nvSpPr>
        <p:spPr>
          <a:xfrm>
            <a:off x="2193635" y="5142010"/>
            <a:ext cx="3175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18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a:xfrm>
            <a:off x="609600" y="3124200"/>
            <a:ext cx="10972800" cy="1143000"/>
          </a:xfrm>
        </p:spPr>
        <p:txBody>
          <a:bodyPr/>
          <a:lstStyle/>
          <a:p>
            <a:r>
              <a:rPr lang="en-US" dirty="0"/>
              <a:t>End Question 1</a:t>
            </a:r>
          </a:p>
        </p:txBody>
      </p:sp>
    </p:spTree>
    <p:extLst>
      <p:ext uri="{BB962C8B-B14F-4D97-AF65-F5344CB8AC3E}">
        <p14:creationId xmlns:p14="http://schemas.microsoft.com/office/powerpoint/2010/main" val="392451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81783" y="3429001"/>
                <a:ext cx="8628434" cy="1450757"/>
              </a:xfrm>
            </p:spPr>
            <p:txBody>
              <a:bodyPr/>
              <a:lstStyle/>
              <a:p>
                <a:pPr algn="ctr"/>
                <a:r>
                  <a:rPr lang="en-US" dirty="0"/>
                  <a:t>Question 2</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81783" y="3429001"/>
                <a:ext cx="8628434" cy="1450757"/>
              </a:xfrm>
              <a:blipFill>
                <a:blip r:embed="rId2"/>
                <a:stretch>
                  <a:fillRect t="-552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8</a:t>
            </a:fld>
            <a:endParaRPr lang="en-US" altLang="en-US" dirty="0"/>
          </a:p>
        </p:txBody>
      </p:sp>
    </p:spTree>
    <p:extLst>
      <p:ext uri="{BB962C8B-B14F-4D97-AF65-F5344CB8AC3E}">
        <p14:creationId xmlns:p14="http://schemas.microsoft.com/office/powerpoint/2010/main" val="271658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5CC1-17A8-144D-BB4D-794B04E87DD3}"/>
              </a:ext>
            </a:extLst>
          </p:cNvPr>
          <p:cNvSpPr>
            <a:spLocks noGrp="1"/>
          </p:cNvSpPr>
          <p:nvPr>
            <p:ph type="title"/>
          </p:nvPr>
        </p:nvSpPr>
        <p:spPr/>
        <p:txBody>
          <a:bodyPr/>
          <a:lstStyle/>
          <a:p>
            <a:r>
              <a:rPr lang="en-US" dirty="0"/>
              <a:t>Ecology: Wildfires!</a:t>
            </a:r>
          </a:p>
        </p:txBody>
      </p:sp>
      <p:sp>
        <p:nvSpPr>
          <p:cNvPr id="3" name="Content Placeholder 2">
            <a:extLst>
              <a:ext uri="{FF2B5EF4-FFF2-40B4-BE49-F238E27FC236}">
                <a16:creationId xmlns:a16="http://schemas.microsoft.com/office/drawing/2014/main" id="{9EBDA57C-0EE1-6348-A2FD-671FDCFD73D9}"/>
              </a:ext>
            </a:extLst>
          </p:cNvPr>
          <p:cNvSpPr>
            <a:spLocks noGrp="1"/>
          </p:cNvSpPr>
          <p:nvPr>
            <p:ph idx="1"/>
          </p:nvPr>
        </p:nvSpPr>
        <p:spPr>
          <a:xfrm>
            <a:off x="381000" y="1600203"/>
            <a:ext cx="11430000" cy="4525963"/>
          </a:xfrm>
        </p:spPr>
        <p:txBody>
          <a:bodyPr/>
          <a:lstStyle/>
          <a:p>
            <a:pPr lvl="0"/>
            <a:r>
              <a:rPr lang="en-US" sz="1800" dirty="0"/>
              <a:t>When wildfires ravage forests, the timber industry argues that logging </a:t>
            </a:r>
            <a:r>
              <a:rPr lang="en-US" sz="1800" b="1" dirty="0"/>
              <a:t>(actual logging of trees … not the mathematical log!)</a:t>
            </a:r>
            <a:r>
              <a:rPr lang="en-US" sz="1800" dirty="0"/>
              <a:t> the burned trees enhances forest recovery; the EPA argues the opposite. The 2002 Biscuit Fire in southwest Oregon provided a test case.  Researchers selected 16 fire-affected plots in 2004, before any logging was done and counted tree seedlings along a randomly located transect pattern in each plot.  They returned in 2005, after nine of the plots had been logged, and counted the tree seedlings along the same transects.  The percent of seedlings lost from 2004 to 2005 is recorded in the file </a:t>
            </a:r>
            <a:r>
              <a:rPr lang="en-US" sz="1800" b="1" i="1" dirty="0" err="1"/>
              <a:t>logging.csv</a:t>
            </a:r>
            <a:r>
              <a:rPr lang="en-US" sz="1800" dirty="0"/>
              <a:t> for logged (L) and unlogged (U) plots:</a:t>
            </a:r>
          </a:p>
          <a:p>
            <a:r>
              <a:rPr lang="en-US" sz="1800" dirty="0"/>
              <a:t>Test the EPA’s assertion (and thus the opposite of the logging industries assertion) that logging </a:t>
            </a:r>
            <a:r>
              <a:rPr lang="en-US" sz="1800" b="1" dirty="0"/>
              <a:t>(again…. not the mathematical log! :)</a:t>
            </a:r>
            <a:r>
              <a:rPr lang="en-US" sz="1800" dirty="0"/>
              <a:t> actually increases the percentage of seedlings lost from 2004 to 2005.  </a:t>
            </a:r>
          </a:p>
          <a:p>
            <a:pPr lvl="1"/>
            <a:r>
              <a:rPr lang="en-US" sz="1600" dirty="0"/>
              <a:t>Perform a complete analysis using a rank sum test in SAS. (Logging data).</a:t>
            </a:r>
          </a:p>
          <a:p>
            <a:pPr lvl="1"/>
            <a:r>
              <a:rPr lang="en-US" sz="1600" dirty="0"/>
              <a:t>Verify the p-value and confidence interval by running the rank sum test in R (using R function </a:t>
            </a:r>
            <a:r>
              <a:rPr lang="en-US" sz="1600" dirty="0" err="1"/>
              <a:t>Wilcox.test</a:t>
            </a:r>
            <a:r>
              <a:rPr lang="en-US" sz="1600" dirty="0"/>
              <a:t>).  (You do not need to repeat the complete analysis … simply cut and paste a screen shot of your code and the output.) You may use: </a:t>
            </a:r>
            <a:r>
              <a:rPr lang="en-US" sz="1600" u="sng" dirty="0">
                <a:hlinkClick r:id="rId2"/>
              </a:rPr>
              <a:t>https://www.r-bloggers.com/wilcoxon-mann-whitney-rank-sum-test-or-test-u/</a:t>
            </a:r>
            <a:r>
              <a:rPr lang="en-US" sz="1600" dirty="0"/>
              <a:t> for reference. </a:t>
            </a:r>
          </a:p>
          <a:p>
            <a:pPr lvl="1"/>
            <a:r>
              <a:rPr lang="en-US" sz="1600" dirty="0"/>
              <a:t>Finally, perform a permutation test for the difference of means.  </a:t>
            </a:r>
          </a:p>
          <a:p>
            <a:endParaRPr lang="en-US" sz="1800" dirty="0"/>
          </a:p>
        </p:txBody>
      </p:sp>
    </p:spTree>
    <p:extLst>
      <p:ext uri="{BB962C8B-B14F-4D97-AF65-F5344CB8AC3E}">
        <p14:creationId xmlns:p14="http://schemas.microsoft.com/office/powerpoint/2010/main" val="45761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16959</TotalTime>
  <Words>4048</Words>
  <Application>Microsoft Macintosh PowerPoint</Application>
  <PresentationFormat>Widescreen</PresentationFormat>
  <Paragraphs>558</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vt:lpstr>
      <vt:lpstr>Cambria Math</vt:lpstr>
      <vt:lpstr>Courier New</vt:lpstr>
      <vt:lpstr>1_Body Slides</vt:lpstr>
      <vt:lpstr>For Live Session Assignment (FLS) </vt:lpstr>
      <vt:lpstr>Question 1: Quick Quiz Questions</vt:lpstr>
      <vt:lpstr>Question 1</vt:lpstr>
      <vt:lpstr>Question 1</vt:lpstr>
      <vt:lpstr>Question 2</vt:lpstr>
      <vt:lpstr>Question 2</vt:lpstr>
      <vt:lpstr>End Question 1</vt:lpstr>
      <vt:lpstr>Question 2 (≤2 hours)  </vt:lpstr>
      <vt:lpstr>Ecology: Wildfires!</vt:lpstr>
      <vt:lpstr>Ecology: Wildfires!</vt:lpstr>
      <vt:lpstr>State the Problem</vt:lpstr>
      <vt:lpstr>Assumptions of the Rank Sum Test</vt:lpstr>
      <vt:lpstr>6 Step Rank Sum Test</vt:lpstr>
      <vt:lpstr>Scope of Inference</vt:lpstr>
      <vt:lpstr>Ecology: Wildfires!</vt:lpstr>
      <vt:lpstr>PowerPoint Presentation</vt:lpstr>
      <vt:lpstr>Ecology: Wildfires!</vt:lpstr>
      <vt:lpstr>Permutation Test: SAS</vt:lpstr>
      <vt:lpstr>Permuatation Test: SAS</vt:lpstr>
      <vt:lpstr>Permutation Test: R</vt:lpstr>
      <vt:lpstr>Permuatation Test: SAS</vt:lpstr>
      <vt:lpstr>End Question 2   </vt:lpstr>
      <vt:lpstr>Rank Sum versus Welch’s … the Take Away</vt:lpstr>
      <vt:lpstr>Performance of Welch’s t-test</vt:lpstr>
      <vt:lpstr>Example: Medical Reasoning Test</vt:lpstr>
      <vt:lpstr>Example: Keith’s Medical Reasoning Test</vt:lpstr>
      <vt:lpstr>Example: Medical Reasoning Test</vt:lpstr>
      <vt:lpstr>Assumption Check Failure</vt:lpstr>
      <vt:lpstr>Example: Keith’s Medical Reasoning Test</vt:lpstr>
      <vt:lpstr>Paired t-test reduces to a one-sample t-test</vt:lpstr>
      <vt:lpstr>A SAS Code Comparison</vt:lpstr>
      <vt:lpstr>A SAS Code Comparison</vt:lpstr>
      <vt:lpstr>Checking the Assumptions</vt:lpstr>
      <vt:lpstr>Additional Information</vt:lpstr>
      <vt:lpstr>Conclusion (alpha = 0.01)</vt:lpstr>
      <vt:lpstr>Breakout!: Medical Reasoning Test</vt:lpstr>
      <vt:lpstr>Breakout: Medical Reasoning Test: Sign Test</vt:lpstr>
      <vt:lpstr>Breakout: Medical Reasoning Test:  Signed Rank Test</vt:lpstr>
      <vt:lpstr>Break Out!</vt:lpstr>
      <vt:lpstr>Break Out!</vt:lpstr>
      <vt:lpstr>Break Out!</vt:lpstr>
      <vt:lpstr>Question 3: Takeaways!</vt:lpstr>
      <vt:lpstr>Question 4: Questions!</vt:lpstr>
      <vt:lpstr>Resources</vt:lpstr>
      <vt:lpstr>End For Live Session Assignment Unit 5!</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302</cp:revision>
  <cp:lastPrinted>2020-09-21T07:53:02Z</cp:lastPrinted>
  <dcterms:created xsi:type="dcterms:W3CDTF">2016-03-21T14:12:59Z</dcterms:created>
  <dcterms:modified xsi:type="dcterms:W3CDTF">2021-02-05T23:08:56Z</dcterms:modified>
  <cp:category/>
</cp:coreProperties>
</file>